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80" r:id="rId3"/>
    <p:sldId id="276" r:id="rId4"/>
    <p:sldId id="257" r:id="rId5"/>
    <p:sldId id="278" r:id="rId6"/>
    <p:sldId id="277" r:id="rId7"/>
    <p:sldId id="279" r:id="rId8"/>
    <p:sldId id="258" r:id="rId9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5F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68" d="100"/>
          <a:sy n="68" d="100"/>
        </p:scale>
        <p:origin x="1976" y="1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13B55-031F-6F4B-8B8F-DC0D847E491C}" type="datetimeFigureOut">
              <a:rPr lang="it-IT" smtClean="0"/>
              <a:t>11/12/23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E754D-4CCA-B74D-B208-B2F6DEEF61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7979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51BB-45B9-4324-B659-601C6049A6FD}" type="datetimeFigureOut">
              <a:rPr lang="it-IT" smtClean="0"/>
              <a:t>10/12/23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7D40-DE21-406D-8D42-4270285FB3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5178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51BB-45B9-4324-B659-601C6049A6FD}" type="datetimeFigureOut">
              <a:rPr lang="it-IT" smtClean="0"/>
              <a:t>10/12/23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7D40-DE21-406D-8D42-4270285FB3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4204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51BB-45B9-4324-B659-601C6049A6FD}" type="datetimeFigureOut">
              <a:rPr lang="it-IT" smtClean="0"/>
              <a:t>10/12/23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7D40-DE21-406D-8D42-4270285FB3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1301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51BB-45B9-4324-B659-601C6049A6FD}" type="datetimeFigureOut">
              <a:rPr lang="it-IT" smtClean="0"/>
              <a:t>10/12/23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7D40-DE21-406D-8D42-4270285FB3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2387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51BB-45B9-4324-B659-601C6049A6FD}" type="datetimeFigureOut">
              <a:rPr lang="it-IT" smtClean="0"/>
              <a:t>10/12/23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7D40-DE21-406D-8D42-4270285FB3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364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51BB-45B9-4324-B659-601C6049A6FD}" type="datetimeFigureOut">
              <a:rPr lang="it-IT" smtClean="0"/>
              <a:t>10/12/23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7D40-DE21-406D-8D42-4270285FB3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850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51BB-45B9-4324-B659-601C6049A6FD}" type="datetimeFigureOut">
              <a:rPr lang="it-IT" smtClean="0"/>
              <a:t>10/12/23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7D40-DE21-406D-8D42-4270285FB3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5699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51BB-45B9-4324-B659-601C6049A6FD}" type="datetimeFigureOut">
              <a:rPr lang="it-IT" smtClean="0"/>
              <a:t>10/12/23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7D40-DE21-406D-8D42-4270285FB3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847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51BB-45B9-4324-B659-601C6049A6FD}" type="datetimeFigureOut">
              <a:rPr lang="it-IT" smtClean="0"/>
              <a:t>10/12/23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7D40-DE21-406D-8D42-4270285FB3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147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51BB-45B9-4324-B659-601C6049A6FD}" type="datetimeFigureOut">
              <a:rPr lang="it-IT" smtClean="0"/>
              <a:t>10/12/23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7D40-DE21-406D-8D42-4270285FB3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5316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51BB-45B9-4324-B659-601C6049A6FD}" type="datetimeFigureOut">
              <a:rPr lang="it-IT" smtClean="0"/>
              <a:t>10/12/23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7D40-DE21-406D-8D42-4270285FB3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11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151BB-45B9-4324-B659-601C6049A6FD}" type="datetimeFigureOut">
              <a:rPr lang="it-IT" smtClean="0"/>
              <a:t>10/12/23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A7D40-DE21-406D-8D42-4270285FB3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240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26" Type="http://schemas.openxmlformats.org/officeDocument/2006/relationships/image" Target="../media/image29.png"/><Relationship Id="rId3" Type="http://schemas.openxmlformats.org/officeDocument/2006/relationships/image" Target="../media/image7.jpeg"/><Relationship Id="rId21" Type="http://schemas.openxmlformats.org/officeDocument/2006/relationships/image" Target="../media/image3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5" Type="http://schemas.openxmlformats.org/officeDocument/2006/relationships/image" Target="../media/image28.png"/><Relationship Id="rId2" Type="http://schemas.openxmlformats.org/officeDocument/2006/relationships/image" Target="../media/image5.jpg"/><Relationship Id="rId16" Type="http://schemas.openxmlformats.org/officeDocument/2006/relationships/image" Target="../media/image20.jpeg"/><Relationship Id="rId20" Type="http://schemas.openxmlformats.org/officeDocument/2006/relationships/image" Target="../media/image24.png"/><Relationship Id="rId29" Type="http://schemas.openxmlformats.org/officeDocument/2006/relationships/image" Target="../media/image3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24" Type="http://schemas.openxmlformats.org/officeDocument/2006/relationships/image" Target="../media/image27.jpeg"/><Relationship Id="rId32" Type="http://schemas.openxmlformats.org/officeDocument/2006/relationships/image" Target="../media/image2.pn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23" Type="http://schemas.openxmlformats.org/officeDocument/2006/relationships/image" Target="../media/image26.jpeg"/><Relationship Id="rId28" Type="http://schemas.openxmlformats.org/officeDocument/2006/relationships/image" Target="../media/image31.png"/><Relationship Id="rId10" Type="http://schemas.openxmlformats.org/officeDocument/2006/relationships/image" Target="../media/image14.jpeg"/><Relationship Id="rId19" Type="http://schemas.openxmlformats.org/officeDocument/2006/relationships/image" Target="../media/image23.jpeg"/><Relationship Id="rId31" Type="http://schemas.openxmlformats.org/officeDocument/2006/relationships/image" Target="../media/image3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Relationship Id="rId22" Type="http://schemas.openxmlformats.org/officeDocument/2006/relationships/image" Target="../media/image25.png"/><Relationship Id="rId27" Type="http://schemas.openxmlformats.org/officeDocument/2006/relationships/image" Target="../media/image30.jpeg"/><Relationship Id="rId30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EE8C2271-DD23-EB5E-B3E5-F296EB88E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446"/>
            <a:ext cx="10691813" cy="755863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B1B83D6-B0D9-8AD7-8C97-6929E89F81E7}"/>
              </a:ext>
            </a:extLst>
          </p:cNvPr>
          <p:cNvSpPr txBox="1"/>
          <p:nvPr/>
        </p:nvSpPr>
        <p:spPr>
          <a:xfrm>
            <a:off x="581024" y="6636859"/>
            <a:ext cx="915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555F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PMI INCONTRO AL FUTURO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8A26151-94FB-FA5D-2656-8B377C650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443" y="4733907"/>
            <a:ext cx="10000346" cy="190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3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581CDEF-5759-6B1B-4461-E365DBC7E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223" y="436286"/>
            <a:ext cx="3555395" cy="676551"/>
          </a:xfrm>
          <a:prstGeom prst="rect">
            <a:avLst/>
          </a:prstGeom>
          <a:noFill/>
        </p:spPr>
      </p:pic>
      <p:pic>
        <p:nvPicPr>
          <p:cNvPr id="7" name="Picture 62">
            <a:extLst>
              <a:ext uri="{FF2B5EF4-FFF2-40B4-BE49-F238E27FC236}">
                <a16:creationId xmlns:a16="http://schemas.microsoft.com/office/drawing/2014/main" id="{DD40CEE5-F09B-6556-B2F2-01173BA7D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48190" y="0"/>
            <a:ext cx="1443400" cy="172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he Change Approach (Wurth partner Hevolus)">
            <a:hlinkClick r:id="" action="ppaction://media"/>
            <a:extLst>
              <a:ext uri="{FF2B5EF4-FFF2-40B4-BE49-F238E27FC236}">
                <a16:creationId xmlns:a16="http://schemas.microsoft.com/office/drawing/2014/main" id="{958104FA-FBBA-E3CE-6326-5268BA07970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706" y="1651000"/>
            <a:ext cx="8534400" cy="4795838"/>
          </a:xfrm>
        </p:spPr>
      </p:pic>
    </p:spTree>
    <p:extLst>
      <p:ext uri="{BB962C8B-B14F-4D97-AF65-F5344CB8AC3E}">
        <p14:creationId xmlns:p14="http://schemas.microsoft.com/office/powerpoint/2010/main" val="226741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44D16-1251-F007-2571-B40B2DC3F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2DF3DC8-E086-7281-A46E-6BA3E8355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"/>
            <a:ext cx="10691812" cy="7558636"/>
          </a:xfrm>
          <a:prstGeom prst="rect">
            <a:avLst/>
          </a:prstGeom>
        </p:spPr>
      </p:pic>
      <p:pic>
        <p:nvPicPr>
          <p:cNvPr id="2" name="Segnaposto immagine 51">
            <a:extLst>
              <a:ext uri="{FF2B5EF4-FFF2-40B4-BE49-F238E27FC236}">
                <a16:creationId xmlns:a16="http://schemas.microsoft.com/office/drawing/2014/main" id="{7AF4CBB0-F19A-F13C-7442-FCF76B133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9621"/>
            <a:ext cx="6215293" cy="5418594"/>
          </a:xfrm>
          <a:prstGeom prst="rect">
            <a:avLst/>
          </a:prstGeom>
        </p:spPr>
      </p:pic>
      <p:sp>
        <p:nvSpPr>
          <p:cNvPr id="3" name="Parallelogram 3">
            <a:extLst>
              <a:ext uri="{FF2B5EF4-FFF2-40B4-BE49-F238E27FC236}">
                <a16:creationId xmlns:a16="http://schemas.microsoft.com/office/drawing/2014/main" id="{33291036-7940-6FEC-162B-CEF5A06D74F9}"/>
              </a:ext>
            </a:extLst>
          </p:cNvPr>
          <p:cNvSpPr/>
          <p:nvPr/>
        </p:nvSpPr>
        <p:spPr>
          <a:xfrm>
            <a:off x="70635" y="2715315"/>
            <a:ext cx="6261618" cy="4091031"/>
          </a:xfrm>
          <a:prstGeom prst="parallelogram">
            <a:avLst>
              <a:gd name="adj" fmla="val 38882"/>
            </a:avLst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  <a:ln w="127000" cap="rnd">
            <a:noFill/>
          </a:ln>
          <a:effectLst>
            <a:outerShdw blurRad="101600" dist="139700" dir="8040000" sx="91000" sy="91000" algn="t" rotWithShape="0">
              <a:prstClr val="black">
                <a:alpha val="30000"/>
              </a:prstClr>
            </a:outerShdw>
            <a:softEdge rad="0"/>
          </a:effectLst>
        </p:spPr>
        <p:txBody>
          <a:bodyPr vert="horz" lIns="40105" tIns="20052" rIns="40105" bIns="20052" rtlCol="0" anchor="ctr"/>
          <a:lstStyle/>
          <a:p>
            <a:endParaRPr lang="en-GB" sz="789" dirty="0">
              <a:solidFill>
                <a:schemeClr val="bg1"/>
              </a:solidFill>
            </a:endParaRPr>
          </a:p>
        </p:txBody>
      </p:sp>
      <p:sp>
        <p:nvSpPr>
          <p:cNvPr id="4" name="Parallelogram 16">
            <a:extLst>
              <a:ext uri="{FF2B5EF4-FFF2-40B4-BE49-F238E27FC236}">
                <a16:creationId xmlns:a16="http://schemas.microsoft.com/office/drawing/2014/main" id="{CC6777A5-A9BD-51B1-F369-84C1DE241A3C}"/>
              </a:ext>
            </a:extLst>
          </p:cNvPr>
          <p:cNvSpPr/>
          <p:nvPr/>
        </p:nvSpPr>
        <p:spPr>
          <a:xfrm>
            <a:off x="4679502" y="3938483"/>
            <a:ext cx="2520325" cy="2901312"/>
          </a:xfrm>
          <a:prstGeom prst="parallelogram">
            <a:avLst>
              <a:gd name="adj" fmla="val 46348"/>
            </a:avLst>
          </a:prstGeom>
          <a:gradFill flip="none" rotWithShape="1">
            <a:gsLst>
              <a:gs pos="0">
                <a:schemeClr val="accent2">
                  <a:alpha val="74000"/>
                </a:schemeClr>
              </a:gs>
              <a:gs pos="100000">
                <a:schemeClr val="accent3"/>
              </a:gs>
            </a:gsLst>
            <a:lin ang="0" scaled="1"/>
            <a:tileRect/>
          </a:gradFill>
          <a:ln w="127000" cap="rnd">
            <a:noFill/>
          </a:ln>
          <a:effectLst>
            <a:outerShdw blurRad="101600" dist="139700" dir="8040000" sx="91000" sy="91000" algn="t" rotWithShape="0">
              <a:prstClr val="black">
                <a:alpha val="30000"/>
              </a:prstClr>
            </a:outerShdw>
            <a:softEdge rad="0"/>
          </a:effectLst>
        </p:spPr>
        <p:txBody>
          <a:bodyPr vert="horz" lIns="40105" tIns="20052" rIns="40105" bIns="20052" rtlCol="0" anchor="ctr"/>
          <a:lstStyle/>
          <a:p>
            <a:endParaRPr lang="en-GB" sz="789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309E3E-08B8-E588-3BA5-3B5ED3D0C224}"/>
              </a:ext>
            </a:extLst>
          </p:cNvPr>
          <p:cNvSpPr txBox="1">
            <a:spLocks/>
          </p:cNvSpPr>
          <p:nvPr/>
        </p:nvSpPr>
        <p:spPr>
          <a:xfrm>
            <a:off x="1438163" y="3998089"/>
            <a:ext cx="4662247" cy="1372218"/>
          </a:xfrm>
          <a:prstGeom prst="rect">
            <a:avLst/>
          </a:prstGeom>
        </p:spPr>
        <p:txBody>
          <a:bodyPr vert="horz" lIns="157893" tIns="78946" rIns="157893" bIns="78946" rtlCol="0">
            <a:noAutofit/>
          </a:bodyPr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9998" kern="1200" baseline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385" b="1" dirty="0" err="1">
                <a:solidFill>
                  <a:schemeClr val="bg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Costituzione</a:t>
            </a:r>
            <a:r>
              <a:rPr lang="en-US" sz="4385" b="1" dirty="0">
                <a:solidFill>
                  <a:schemeClr val="bg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 di IAMCP Italia</a:t>
            </a:r>
          </a:p>
          <a:p>
            <a:endParaRPr lang="en-GB" sz="2895" dirty="0">
              <a:solidFill>
                <a:srgbClr val="FFFFF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9461F5D-021C-ACAE-04F3-9BD80CF0F6D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178" y="1543042"/>
            <a:ext cx="3555395" cy="676551"/>
          </a:xfrm>
          <a:prstGeom prst="rect">
            <a:avLst/>
          </a:prstGeom>
          <a:noFill/>
        </p:spPr>
      </p:pic>
      <p:sp>
        <p:nvSpPr>
          <p:cNvPr id="8" name="Parallelogram 3">
            <a:extLst>
              <a:ext uri="{FF2B5EF4-FFF2-40B4-BE49-F238E27FC236}">
                <a16:creationId xmlns:a16="http://schemas.microsoft.com/office/drawing/2014/main" id="{CB066A65-C7E3-4ED6-57B9-1A690930B37F}"/>
              </a:ext>
            </a:extLst>
          </p:cNvPr>
          <p:cNvSpPr/>
          <p:nvPr/>
        </p:nvSpPr>
        <p:spPr>
          <a:xfrm>
            <a:off x="6058200" y="4078297"/>
            <a:ext cx="1162104" cy="676551"/>
          </a:xfrm>
          <a:prstGeom prst="parallelogram">
            <a:avLst>
              <a:gd name="adj" fmla="val 38882"/>
            </a:avLst>
          </a:prstGeom>
          <a:solidFill>
            <a:schemeClr val="accent2"/>
          </a:solidFill>
          <a:ln w="127000" cap="rnd">
            <a:noFill/>
          </a:ln>
          <a:effectLst>
            <a:outerShdw blurRad="101600" dist="139700" dir="8040000" sx="91000" sy="91000" algn="t" rotWithShape="0">
              <a:prstClr val="black">
                <a:alpha val="30000"/>
              </a:prstClr>
            </a:outerShdw>
            <a:softEdge rad="0"/>
          </a:effectLst>
        </p:spPr>
        <p:txBody>
          <a:bodyPr vert="horz" lIns="40105" tIns="20052" rIns="40105" bIns="20052" rtlCol="0" anchor="ctr"/>
          <a:lstStyle/>
          <a:p>
            <a:endParaRPr lang="en-GB" sz="789" dirty="0">
              <a:solidFill>
                <a:schemeClr val="bg1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AFB72F1-3838-56A0-375A-34609DE2831F}"/>
              </a:ext>
            </a:extLst>
          </p:cNvPr>
          <p:cNvSpPr txBox="1">
            <a:spLocks/>
          </p:cNvSpPr>
          <p:nvPr/>
        </p:nvSpPr>
        <p:spPr>
          <a:xfrm>
            <a:off x="7156666" y="4049598"/>
            <a:ext cx="2512368" cy="1014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 err="1">
                <a:solidFill>
                  <a:srgbClr val="31373B"/>
                </a:solidFill>
                <a:latin typeface="+mj-lt"/>
              </a:rPr>
              <a:t>Supporta</a:t>
            </a:r>
            <a:r>
              <a:rPr lang="en-GB" sz="1800" dirty="0">
                <a:solidFill>
                  <a:srgbClr val="31373B"/>
                </a:solidFill>
                <a:latin typeface="+mj-lt"/>
              </a:rPr>
              <a:t> le </a:t>
            </a:r>
            <a:r>
              <a:rPr lang="en-GB" sz="1800" dirty="0" err="1">
                <a:solidFill>
                  <a:srgbClr val="31373B"/>
                </a:solidFill>
                <a:latin typeface="+mj-lt"/>
              </a:rPr>
              <a:t>imprese</a:t>
            </a:r>
            <a:r>
              <a:rPr lang="en-GB" sz="1800" dirty="0">
                <a:solidFill>
                  <a:srgbClr val="31373B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31373B"/>
                </a:solidFill>
                <a:latin typeface="+mj-lt"/>
              </a:rPr>
              <a:t>nella</a:t>
            </a:r>
            <a:r>
              <a:rPr lang="en-GB" sz="1800" dirty="0">
                <a:solidFill>
                  <a:srgbClr val="31373B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31373B"/>
                </a:solidFill>
                <a:latin typeface="+mj-lt"/>
              </a:rPr>
              <a:t>percorso</a:t>
            </a:r>
            <a:r>
              <a:rPr lang="en-GB" sz="1800" dirty="0">
                <a:solidFill>
                  <a:srgbClr val="31373B"/>
                </a:solidFill>
                <a:latin typeface="+mj-lt"/>
              </a:rPr>
              <a:t> di partnership</a:t>
            </a:r>
            <a:endParaRPr lang="en-GB" sz="1800" dirty="0">
              <a:solidFill>
                <a:srgbClr val="31373B"/>
              </a:solidFill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939E33E-FBC2-703C-0E01-92B03FB2A964}"/>
              </a:ext>
            </a:extLst>
          </p:cNvPr>
          <p:cNvSpPr txBox="1">
            <a:spLocks/>
          </p:cNvSpPr>
          <p:nvPr/>
        </p:nvSpPr>
        <p:spPr>
          <a:xfrm>
            <a:off x="6359904" y="4065555"/>
            <a:ext cx="612418" cy="754161"/>
          </a:xfrm>
          <a:prstGeom prst="rect">
            <a:avLst/>
          </a:prstGeom>
        </p:spPr>
        <p:txBody>
          <a:bodyPr vert="horz" lIns="157893" tIns="78946" rIns="157893" bIns="78946" rtlCol="0">
            <a:noAutofit/>
          </a:bodyPr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9998" kern="1200" baseline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11" dirty="0">
                <a:solidFill>
                  <a:schemeClr val="bg1"/>
                </a:solidFill>
              </a:rPr>
              <a:t>1</a:t>
            </a:r>
          </a:p>
          <a:p>
            <a:endParaRPr lang="en-GB" sz="2895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3235D9D-6076-8FB3-C7AD-615BE27CDF81}"/>
              </a:ext>
            </a:extLst>
          </p:cNvPr>
          <p:cNvSpPr txBox="1">
            <a:spLocks/>
          </p:cNvSpPr>
          <p:nvPr/>
        </p:nvSpPr>
        <p:spPr>
          <a:xfrm>
            <a:off x="7131792" y="3989959"/>
            <a:ext cx="2512368" cy="799412"/>
          </a:xfrm>
        </p:spPr>
        <p:txBody>
          <a:bodyPr>
            <a:no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632" dirty="0">
              <a:solidFill>
                <a:srgbClr val="31373B"/>
              </a:solidFill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F3158D8-3E5A-D8B7-CEBF-D6FD0B10E561}"/>
              </a:ext>
            </a:extLst>
          </p:cNvPr>
          <p:cNvSpPr txBox="1">
            <a:spLocks/>
          </p:cNvSpPr>
          <p:nvPr/>
        </p:nvSpPr>
        <p:spPr>
          <a:xfrm>
            <a:off x="1438162" y="3123511"/>
            <a:ext cx="3560940" cy="903386"/>
          </a:xfrm>
          <a:prstGeom prst="rect">
            <a:avLst/>
          </a:prstGeom>
        </p:spPr>
        <p:txBody>
          <a:bodyPr vert="horz" lIns="157893" tIns="78946" rIns="157893" bIns="78946" rtlCol="0">
            <a:noAutofit/>
          </a:bodyPr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9998" kern="1200" baseline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579" b="1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1999</a:t>
            </a:r>
            <a:endParaRPr lang="en-US" sz="4385" b="1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endParaRPr lang="en-GB" sz="2895" dirty="0">
              <a:solidFill>
                <a:srgbClr val="FFFFF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3" name="Parallelogram 3">
            <a:extLst>
              <a:ext uri="{FF2B5EF4-FFF2-40B4-BE49-F238E27FC236}">
                <a16:creationId xmlns:a16="http://schemas.microsoft.com/office/drawing/2014/main" id="{A2B0EE21-0DC3-206C-DEE6-D86C01CB5DC4}"/>
              </a:ext>
            </a:extLst>
          </p:cNvPr>
          <p:cNvSpPr/>
          <p:nvPr/>
        </p:nvSpPr>
        <p:spPr>
          <a:xfrm>
            <a:off x="5869876" y="5081965"/>
            <a:ext cx="1162104" cy="676551"/>
          </a:xfrm>
          <a:prstGeom prst="parallelogram">
            <a:avLst>
              <a:gd name="adj" fmla="val 38882"/>
            </a:avLst>
          </a:prstGeom>
          <a:solidFill>
            <a:srgbClr val="001F5A"/>
          </a:solidFill>
          <a:ln w="127000" cap="rnd">
            <a:noFill/>
          </a:ln>
          <a:effectLst>
            <a:outerShdw blurRad="101600" dist="139700" dir="8040000" sx="91000" sy="91000" algn="t" rotWithShape="0">
              <a:prstClr val="black">
                <a:alpha val="30000"/>
              </a:prstClr>
            </a:outerShdw>
            <a:softEdge rad="0"/>
          </a:effectLst>
        </p:spPr>
        <p:txBody>
          <a:bodyPr vert="horz" lIns="40105" tIns="20052" rIns="40105" bIns="20052" rtlCol="0" anchor="ctr"/>
          <a:lstStyle/>
          <a:p>
            <a:endParaRPr lang="en-GB" sz="789" dirty="0">
              <a:solidFill>
                <a:schemeClr val="bg1"/>
              </a:solidFill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8056280-C9B8-46C7-CF69-AA939657048C}"/>
              </a:ext>
            </a:extLst>
          </p:cNvPr>
          <p:cNvSpPr txBox="1">
            <a:spLocks/>
          </p:cNvSpPr>
          <p:nvPr/>
        </p:nvSpPr>
        <p:spPr>
          <a:xfrm>
            <a:off x="6171579" y="5069223"/>
            <a:ext cx="612418" cy="754161"/>
          </a:xfrm>
          <a:prstGeom prst="rect">
            <a:avLst/>
          </a:prstGeom>
        </p:spPr>
        <p:txBody>
          <a:bodyPr vert="horz" lIns="157893" tIns="78946" rIns="157893" bIns="78946" rtlCol="0">
            <a:noAutofit/>
          </a:bodyPr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9998" kern="1200" baseline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11" dirty="0">
                <a:solidFill>
                  <a:schemeClr val="bg1"/>
                </a:solidFill>
              </a:rPr>
              <a:t>2</a:t>
            </a:r>
          </a:p>
          <a:p>
            <a:endParaRPr lang="en-GB" sz="2895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8587C96-564D-E3A4-F62E-9FE51F3B8BC4}"/>
              </a:ext>
            </a:extLst>
          </p:cNvPr>
          <p:cNvSpPr txBox="1">
            <a:spLocks/>
          </p:cNvSpPr>
          <p:nvPr/>
        </p:nvSpPr>
        <p:spPr>
          <a:xfrm>
            <a:off x="7075693" y="6121888"/>
            <a:ext cx="2733212" cy="815111"/>
          </a:xfrm>
        </p:spPr>
        <p:txBody>
          <a:bodyPr>
            <a:no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 err="1">
                <a:solidFill>
                  <a:srgbClr val="31373B"/>
                </a:solidFill>
                <a:latin typeface="+mj-lt"/>
              </a:rPr>
              <a:t>Sentinella</a:t>
            </a:r>
            <a:r>
              <a:rPr lang="en-GB" sz="1800" dirty="0">
                <a:solidFill>
                  <a:srgbClr val="31373B"/>
                </a:solidFill>
                <a:latin typeface="+mj-lt"/>
              </a:rPr>
              <a:t> di </a:t>
            </a:r>
            <a:r>
              <a:rPr lang="en-GB" sz="1800" dirty="0" err="1">
                <a:solidFill>
                  <a:srgbClr val="31373B"/>
                </a:solidFill>
                <a:latin typeface="+mj-lt"/>
              </a:rPr>
              <a:t>esigenze</a:t>
            </a:r>
            <a:endParaRPr lang="en-GB" sz="1800" dirty="0">
              <a:solidFill>
                <a:srgbClr val="31373B"/>
              </a:solidFill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6" name="Parallelogram 3">
            <a:extLst>
              <a:ext uri="{FF2B5EF4-FFF2-40B4-BE49-F238E27FC236}">
                <a16:creationId xmlns:a16="http://schemas.microsoft.com/office/drawing/2014/main" id="{AA7A8857-6400-8CD5-B2BE-FCA25FF72ABA}"/>
              </a:ext>
            </a:extLst>
          </p:cNvPr>
          <p:cNvSpPr/>
          <p:nvPr/>
        </p:nvSpPr>
        <p:spPr>
          <a:xfrm>
            <a:off x="5778852" y="6042884"/>
            <a:ext cx="1162104" cy="676551"/>
          </a:xfrm>
          <a:prstGeom prst="parallelogram">
            <a:avLst>
              <a:gd name="adj" fmla="val 38882"/>
            </a:avLst>
          </a:prstGeom>
          <a:solidFill>
            <a:srgbClr val="31373B"/>
          </a:solidFill>
          <a:ln w="127000" cap="rnd">
            <a:noFill/>
          </a:ln>
          <a:effectLst>
            <a:outerShdw blurRad="101600" dist="139700" dir="8040000" sx="91000" sy="91000" algn="t" rotWithShape="0">
              <a:prstClr val="black">
                <a:alpha val="30000"/>
              </a:prstClr>
            </a:outerShdw>
            <a:softEdge rad="0"/>
          </a:effectLst>
        </p:spPr>
        <p:txBody>
          <a:bodyPr vert="horz" lIns="40105" tIns="20052" rIns="40105" bIns="20052" rtlCol="0" anchor="ctr"/>
          <a:lstStyle/>
          <a:p>
            <a:endParaRPr lang="en-GB" sz="789" dirty="0">
              <a:solidFill>
                <a:schemeClr val="bg1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F43A2F0-B38F-9050-4485-340E7312294A}"/>
              </a:ext>
            </a:extLst>
          </p:cNvPr>
          <p:cNvSpPr txBox="1">
            <a:spLocks/>
          </p:cNvSpPr>
          <p:nvPr/>
        </p:nvSpPr>
        <p:spPr>
          <a:xfrm>
            <a:off x="6075458" y="6070734"/>
            <a:ext cx="729060" cy="754161"/>
          </a:xfrm>
          <a:prstGeom prst="rect">
            <a:avLst/>
          </a:prstGeom>
        </p:spPr>
        <p:txBody>
          <a:bodyPr vert="horz" lIns="157893" tIns="78946" rIns="157893" bIns="78946" rtlCol="0">
            <a:noAutofit/>
          </a:bodyPr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9998" kern="1200" baseline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11" dirty="0">
                <a:solidFill>
                  <a:schemeClr val="bg1"/>
                </a:solidFill>
              </a:rPr>
              <a:t>3</a:t>
            </a:r>
          </a:p>
          <a:p>
            <a:endParaRPr lang="en-GB" sz="2895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05773CAD-BB4B-60C2-2B59-8C952455461B}"/>
              </a:ext>
            </a:extLst>
          </p:cNvPr>
          <p:cNvSpPr txBox="1">
            <a:spLocks/>
          </p:cNvSpPr>
          <p:nvPr/>
        </p:nvSpPr>
        <p:spPr>
          <a:xfrm>
            <a:off x="7124152" y="5099417"/>
            <a:ext cx="2512368" cy="727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solidFill>
                  <a:srgbClr val="31373B"/>
                </a:solidFill>
                <a:latin typeface="+mj-lt"/>
              </a:rPr>
              <a:t>Networking and advocacy</a:t>
            </a:r>
            <a:endParaRPr lang="en-GB" sz="1800" dirty="0">
              <a:solidFill>
                <a:srgbClr val="31373B"/>
              </a:solidFill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94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50"/>
                            </p:stCondLst>
                            <p:childTnLst>
                              <p:par>
                                <p:cTn id="2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85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35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850"/>
                            </p:stCondLst>
                            <p:childTnLst>
                              <p:par>
                                <p:cTn id="45" presetID="18" presetClass="entr" presetSubtype="1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35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85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350"/>
                            </p:stCondLst>
                            <p:childTnLst>
                              <p:par>
                                <p:cTn id="5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85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35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850"/>
                            </p:stCondLst>
                            <p:childTnLst>
                              <p:par>
                                <p:cTn id="6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350"/>
                            </p:stCondLst>
                            <p:childTnLst>
                              <p:par>
                                <p:cTn id="7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build="p"/>
      <p:bldP spid="10" grpId="0"/>
      <p:bldP spid="11" grpId="0"/>
      <p:bldP spid="12" grpId="0"/>
      <p:bldP spid="13" grpId="0" animBg="1"/>
      <p:bldP spid="14" grpId="0"/>
      <p:bldP spid="15" grpId="0" build="p"/>
      <p:bldP spid="16" grpId="0" animBg="1"/>
      <p:bldP spid="17" grpId="0"/>
      <p:bldP spid="1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E8C2271-DD23-EB5E-B3E5-F296EB88E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"/>
            <a:ext cx="10691812" cy="7558636"/>
          </a:xfrm>
          <a:prstGeom prst="rect">
            <a:avLst/>
          </a:prstGeom>
        </p:spPr>
      </p:pic>
      <p:sp>
        <p:nvSpPr>
          <p:cNvPr id="131" name="Titolo 2">
            <a:extLst>
              <a:ext uri="{FF2B5EF4-FFF2-40B4-BE49-F238E27FC236}">
                <a16:creationId xmlns:a16="http://schemas.microsoft.com/office/drawing/2014/main" id="{82FF609E-9DF3-60CA-8B77-5B061ED235F2}"/>
              </a:ext>
            </a:extLst>
          </p:cNvPr>
          <p:cNvSpPr txBox="1">
            <a:spLocks/>
          </p:cNvSpPr>
          <p:nvPr/>
        </p:nvSpPr>
        <p:spPr>
          <a:xfrm>
            <a:off x="916261" y="374054"/>
            <a:ext cx="5300097" cy="15334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840"/>
              </a:lnSpc>
            </a:pPr>
            <a:r>
              <a:rPr lang="it-IT" b="1" dirty="0">
                <a:solidFill>
                  <a:schemeClr val="accent2"/>
                </a:solidFill>
              </a:rPr>
              <a:t>Alcune Aziende Associate</a:t>
            </a:r>
          </a:p>
        </p:txBody>
      </p:sp>
      <p:grpSp>
        <p:nvGrpSpPr>
          <p:cNvPr id="132" name="Gruppo 131">
            <a:extLst>
              <a:ext uri="{FF2B5EF4-FFF2-40B4-BE49-F238E27FC236}">
                <a16:creationId xmlns:a16="http://schemas.microsoft.com/office/drawing/2014/main" id="{CD1E2E9E-78A6-3DF3-1478-BBBAB50ADC73}"/>
              </a:ext>
            </a:extLst>
          </p:cNvPr>
          <p:cNvGrpSpPr/>
          <p:nvPr/>
        </p:nvGrpSpPr>
        <p:grpSpPr>
          <a:xfrm>
            <a:off x="-1862701" y="1981200"/>
            <a:ext cx="12554514" cy="6619505"/>
            <a:chOff x="372627" y="2705355"/>
            <a:chExt cx="23632394" cy="10655175"/>
          </a:xfrm>
        </p:grpSpPr>
        <p:grpSp>
          <p:nvGrpSpPr>
            <p:cNvPr id="133" name="Gruppo 132">
              <a:extLst>
                <a:ext uri="{FF2B5EF4-FFF2-40B4-BE49-F238E27FC236}">
                  <a16:creationId xmlns:a16="http://schemas.microsoft.com/office/drawing/2014/main" id="{2128AB26-2A82-8746-76CD-1C495C170FF2}"/>
                </a:ext>
              </a:extLst>
            </p:cNvPr>
            <p:cNvGrpSpPr/>
            <p:nvPr/>
          </p:nvGrpSpPr>
          <p:grpSpPr>
            <a:xfrm>
              <a:off x="372627" y="2705355"/>
              <a:ext cx="23632394" cy="10655175"/>
              <a:chOff x="372628" y="2639455"/>
              <a:chExt cx="23632394" cy="10655175"/>
            </a:xfrm>
          </p:grpSpPr>
          <p:sp>
            <p:nvSpPr>
              <p:cNvPr id="140" name="Rettangolo 139">
                <a:extLst>
                  <a:ext uri="{FF2B5EF4-FFF2-40B4-BE49-F238E27FC236}">
                    <a16:creationId xmlns:a16="http://schemas.microsoft.com/office/drawing/2014/main" id="{F1FA7529-6973-1964-01ED-143339F0A9A1}"/>
                  </a:ext>
                </a:extLst>
              </p:cNvPr>
              <p:cNvSpPr/>
              <p:nvPr/>
            </p:nvSpPr>
            <p:spPr>
              <a:xfrm>
                <a:off x="372628" y="2639455"/>
                <a:ext cx="3193448" cy="1782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41" name="Rettangolo 140">
                <a:extLst>
                  <a:ext uri="{FF2B5EF4-FFF2-40B4-BE49-F238E27FC236}">
                    <a16:creationId xmlns:a16="http://schemas.microsoft.com/office/drawing/2014/main" id="{E50167CD-94A0-7D26-BF00-A4FCF04E6116}"/>
                  </a:ext>
                </a:extLst>
              </p:cNvPr>
              <p:cNvSpPr/>
              <p:nvPr/>
            </p:nvSpPr>
            <p:spPr>
              <a:xfrm>
                <a:off x="3779119" y="2639455"/>
                <a:ext cx="3193448" cy="1782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2" name="Rettangolo 141">
                <a:extLst>
                  <a:ext uri="{FF2B5EF4-FFF2-40B4-BE49-F238E27FC236}">
                    <a16:creationId xmlns:a16="http://schemas.microsoft.com/office/drawing/2014/main" id="{A9B3227B-11D6-B976-EA51-4CDDF160BDE6}"/>
                  </a:ext>
                </a:extLst>
              </p:cNvPr>
              <p:cNvSpPr/>
              <p:nvPr/>
            </p:nvSpPr>
            <p:spPr>
              <a:xfrm>
                <a:off x="7185610" y="2639455"/>
                <a:ext cx="3193448" cy="1782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3" name="Rettangolo 142">
                <a:extLst>
                  <a:ext uri="{FF2B5EF4-FFF2-40B4-BE49-F238E27FC236}">
                    <a16:creationId xmlns:a16="http://schemas.microsoft.com/office/drawing/2014/main" id="{F9E00216-0D15-BCAA-47E4-467881CCB842}"/>
                  </a:ext>
                </a:extLst>
              </p:cNvPr>
              <p:cNvSpPr/>
              <p:nvPr/>
            </p:nvSpPr>
            <p:spPr>
              <a:xfrm>
                <a:off x="10592101" y="2639455"/>
                <a:ext cx="3193448" cy="1782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4" name="Rettangolo 143">
                <a:extLst>
                  <a:ext uri="{FF2B5EF4-FFF2-40B4-BE49-F238E27FC236}">
                    <a16:creationId xmlns:a16="http://schemas.microsoft.com/office/drawing/2014/main" id="{7DAC89C8-6629-E335-AC65-D86097EEB043}"/>
                  </a:ext>
                </a:extLst>
              </p:cNvPr>
              <p:cNvSpPr/>
              <p:nvPr/>
            </p:nvSpPr>
            <p:spPr>
              <a:xfrm>
                <a:off x="13998592" y="2639455"/>
                <a:ext cx="3193448" cy="1782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5" name="Rettangolo 144">
                <a:extLst>
                  <a:ext uri="{FF2B5EF4-FFF2-40B4-BE49-F238E27FC236}">
                    <a16:creationId xmlns:a16="http://schemas.microsoft.com/office/drawing/2014/main" id="{BA4E1114-C59C-5D80-8EDA-4FC15FF495FD}"/>
                  </a:ext>
                </a:extLst>
              </p:cNvPr>
              <p:cNvSpPr/>
              <p:nvPr/>
            </p:nvSpPr>
            <p:spPr>
              <a:xfrm>
                <a:off x="17405083" y="2639455"/>
                <a:ext cx="3193448" cy="1782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6" name="Rettangolo 145">
                <a:extLst>
                  <a:ext uri="{FF2B5EF4-FFF2-40B4-BE49-F238E27FC236}">
                    <a16:creationId xmlns:a16="http://schemas.microsoft.com/office/drawing/2014/main" id="{EFECD543-DB09-16CB-EF3D-DA174D363BA1}"/>
                  </a:ext>
                </a:extLst>
              </p:cNvPr>
              <p:cNvSpPr/>
              <p:nvPr/>
            </p:nvSpPr>
            <p:spPr>
              <a:xfrm>
                <a:off x="20811574" y="2639455"/>
                <a:ext cx="3193448" cy="1782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7" name="Rettangolo 146">
                <a:extLst>
                  <a:ext uri="{FF2B5EF4-FFF2-40B4-BE49-F238E27FC236}">
                    <a16:creationId xmlns:a16="http://schemas.microsoft.com/office/drawing/2014/main" id="{3F0BD78D-015C-AEDA-C5E0-CCFC74F895A6}"/>
                  </a:ext>
                </a:extLst>
              </p:cNvPr>
              <p:cNvSpPr/>
              <p:nvPr/>
            </p:nvSpPr>
            <p:spPr>
              <a:xfrm>
                <a:off x="372628" y="4857543"/>
                <a:ext cx="3193448" cy="1782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8" name="Rettangolo 147">
                <a:extLst>
                  <a:ext uri="{FF2B5EF4-FFF2-40B4-BE49-F238E27FC236}">
                    <a16:creationId xmlns:a16="http://schemas.microsoft.com/office/drawing/2014/main" id="{62F8D785-2DDE-A7D4-FB48-A7420E3F27D4}"/>
                  </a:ext>
                </a:extLst>
              </p:cNvPr>
              <p:cNvSpPr/>
              <p:nvPr/>
            </p:nvSpPr>
            <p:spPr>
              <a:xfrm>
                <a:off x="3779119" y="4857543"/>
                <a:ext cx="3193448" cy="1782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9" name="Rettangolo 148">
                <a:extLst>
                  <a:ext uri="{FF2B5EF4-FFF2-40B4-BE49-F238E27FC236}">
                    <a16:creationId xmlns:a16="http://schemas.microsoft.com/office/drawing/2014/main" id="{E6FF52D2-986D-D8A2-0315-7CFB26E5D088}"/>
                  </a:ext>
                </a:extLst>
              </p:cNvPr>
              <p:cNvSpPr/>
              <p:nvPr/>
            </p:nvSpPr>
            <p:spPr>
              <a:xfrm>
                <a:off x="7185610" y="4857543"/>
                <a:ext cx="3193448" cy="1782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0" name="Rettangolo 149">
                <a:extLst>
                  <a:ext uri="{FF2B5EF4-FFF2-40B4-BE49-F238E27FC236}">
                    <a16:creationId xmlns:a16="http://schemas.microsoft.com/office/drawing/2014/main" id="{35D7BEB3-664F-B331-15C5-D62C9C340A9D}"/>
                  </a:ext>
                </a:extLst>
              </p:cNvPr>
              <p:cNvSpPr/>
              <p:nvPr/>
            </p:nvSpPr>
            <p:spPr>
              <a:xfrm>
                <a:off x="10592101" y="4857543"/>
                <a:ext cx="3193448" cy="1782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1" name="Rettangolo 150">
                <a:extLst>
                  <a:ext uri="{FF2B5EF4-FFF2-40B4-BE49-F238E27FC236}">
                    <a16:creationId xmlns:a16="http://schemas.microsoft.com/office/drawing/2014/main" id="{88F80E0A-6459-3FF9-D685-E1613D306B80}"/>
                  </a:ext>
                </a:extLst>
              </p:cNvPr>
              <p:cNvSpPr/>
              <p:nvPr/>
            </p:nvSpPr>
            <p:spPr>
              <a:xfrm>
                <a:off x="13998592" y="4857543"/>
                <a:ext cx="3193448" cy="1782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2" name="Rettangolo 151">
                <a:extLst>
                  <a:ext uri="{FF2B5EF4-FFF2-40B4-BE49-F238E27FC236}">
                    <a16:creationId xmlns:a16="http://schemas.microsoft.com/office/drawing/2014/main" id="{1F8CCD30-14E7-2E15-BA89-F8E0CA9279B5}"/>
                  </a:ext>
                </a:extLst>
              </p:cNvPr>
              <p:cNvSpPr/>
              <p:nvPr/>
            </p:nvSpPr>
            <p:spPr>
              <a:xfrm>
                <a:off x="17405083" y="4857543"/>
                <a:ext cx="3193448" cy="1782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3" name="Rettangolo 152">
                <a:extLst>
                  <a:ext uri="{FF2B5EF4-FFF2-40B4-BE49-F238E27FC236}">
                    <a16:creationId xmlns:a16="http://schemas.microsoft.com/office/drawing/2014/main" id="{01DB28D2-1162-877C-DDC6-CC6B706530F4}"/>
                  </a:ext>
                </a:extLst>
              </p:cNvPr>
              <p:cNvSpPr/>
              <p:nvPr/>
            </p:nvSpPr>
            <p:spPr>
              <a:xfrm>
                <a:off x="20811574" y="4857543"/>
                <a:ext cx="3193448" cy="1782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4" name="Rettangolo 153">
                <a:extLst>
                  <a:ext uri="{FF2B5EF4-FFF2-40B4-BE49-F238E27FC236}">
                    <a16:creationId xmlns:a16="http://schemas.microsoft.com/office/drawing/2014/main" id="{D8612F09-E89E-43C0-D471-74F9E7298D35}"/>
                  </a:ext>
                </a:extLst>
              </p:cNvPr>
              <p:cNvSpPr/>
              <p:nvPr/>
            </p:nvSpPr>
            <p:spPr>
              <a:xfrm>
                <a:off x="372628" y="7075631"/>
                <a:ext cx="3193448" cy="1782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55" name="Rettangolo 154">
                <a:extLst>
                  <a:ext uri="{FF2B5EF4-FFF2-40B4-BE49-F238E27FC236}">
                    <a16:creationId xmlns:a16="http://schemas.microsoft.com/office/drawing/2014/main" id="{A7104A2B-50A4-9B6D-96D3-3859A3738E78}"/>
                  </a:ext>
                </a:extLst>
              </p:cNvPr>
              <p:cNvSpPr/>
              <p:nvPr/>
            </p:nvSpPr>
            <p:spPr>
              <a:xfrm>
                <a:off x="3779119" y="7075631"/>
                <a:ext cx="3193448" cy="1782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6" name="Rettangolo 155">
                <a:extLst>
                  <a:ext uri="{FF2B5EF4-FFF2-40B4-BE49-F238E27FC236}">
                    <a16:creationId xmlns:a16="http://schemas.microsoft.com/office/drawing/2014/main" id="{AACD3AAA-E7C7-61D0-D0BE-F65EB6BD888C}"/>
                  </a:ext>
                </a:extLst>
              </p:cNvPr>
              <p:cNvSpPr/>
              <p:nvPr/>
            </p:nvSpPr>
            <p:spPr>
              <a:xfrm>
                <a:off x="7185610" y="7075631"/>
                <a:ext cx="3193448" cy="1782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7" name="Rettangolo 156">
                <a:extLst>
                  <a:ext uri="{FF2B5EF4-FFF2-40B4-BE49-F238E27FC236}">
                    <a16:creationId xmlns:a16="http://schemas.microsoft.com/office/drawing/2014/main" id="{B2D53924-E34B-321B-9E53-D10FF5B3C5D3}"/>
                  </a:ext>
                </a:extLst>
              </p:cNvPr>
              <p:cNvSpPr/>
              <p:nvPr/>
            </p:nvSpPr>
            <p:spPr>
              <a:xfrm>
                <a:off x="10592101" y="7075631"/>
                <a:ext cx="3193448" cy="1782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8" name="Rettangolo 157">
                <a:extLst>
                  <a:ext uri="{FF2B5EF4-FFF2-40B4-BE49-F238E27FC236}">
                    <a16:creationId xmlns:a16="http://schemas.microsoft.com/office/drawing/2014/main" id="{1FDF735E-F196-A9D2-6175-B4C41E695FAE}"/>
                  </a:ext>
                </a:extLst>
              </p:cNvPr>
              <p:cNvSpPr/>
              <p:nvPr/>
            </p:nvSpPr>
            <p:spPr>
              <a:xfrm>
                <a:off x="13998592" y="7075631"/>
                <a:ext cx="3193448" cy="1782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9" name="Rettangolo 158">
                <a:extLst>
                  <a:ext uri="{FF2B5EF4-FFF2-40B4-BE49-F238E27FC236}">
                    <a16:creationId xmlns:a16="http://schemas.microsoft.com/office/drawing/2014/main" id="{B506DC45-DB54-F89C-FA22-2663E719AABC}"/>
                  </a:ext>
                </a:extLst>
              </p:cNvPr>
              <p:cNvSpPr/>
              <p:nvPr/>
            </p:nvSpPr>
            <p:spPr>
              <a:xfrm>
                <a:off x="17405083" y="7075631"/>
                <a:ext cx="3193448" cy="1782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0" name="Rettangolo 159">
                <a:extLst>
                  <a:ext uri="{FF2B5EF4-FFF2-40B4-BE49-F238E27FC236}">
                    <a16:creationId xmlns:a16="http://schemas.microsoft.com/office/drawing/2014/main" id="{3890C9DC-F34E-09D1-0870-E30B6C333D68}"/>
                  </a:ext>
                </a:extLst>
              </p:cNvPr>
              <p:cNvSpPr/>
              <p:nvPr/>
            </p:nvSpPr>
            <p:spPr>
              <a:xfrm>
                <a:off x="20811574" y="7075631"/>
                <a:ext cx="3193448" cy="1782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1" name="Rettangolo 160">
                <a:extLst>
                  <a:ext uri="{FF2B5EF4-FFF2-40B4-BE49-F238E27FC236}">
                    <a16:creationId xmlns:a16="http://schemas.microsoft.com/office/drawing/2014/main" id="{C56DFDDA-B058-B3BE-963D-CF6022F63896}"/>
                  </a:ext>
                </a:extLst>
              </p:cNvPr>
              <p:cNvSpPr/>
              <p:nvPr/>
            </p:nvSpPr>
            <p:spPr>
              <a:xfrm>
                <a:off x="372628" y="9293719"/>
                <a:ext cx="3193448" cy="1782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2" name="Rettangolo 161">
                <a:extLst>
                  <a:ext uri="{FF2B5EF4-FFF2-40B4-BE49-F238E27FC236}">
                    <a16:creationId xmlns:a16="http://schemas.microsoft.com/office/drawing/2014/main" id="{DC196A0C-096D-C0ED-C465-55818618B50C}"/>
                  </a:ext>
                </a:extLst>
              </p:cNvPr>
              <p:cNvSpPr/>
              <p:nvPr/>
            </p:nvSpPr>
            <p:spPr>
              <a:xfrm>
                <a:off x="3779119" y="9293719"/>
                <a:ext cx="3193448" cy="1782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3" name="Rettangolo 162">
                <a:extLst>
                  <a:ext uri="{FF2B5EF4-FFF2-40B4-BE49-F238E27FC236}">
                    <a16:creationId xmlns:a16="http://schemas.microsoft.com/office/drawing/2014/main" id="{F60650A3-4D09-F01D-7585-EBD981F32F43}"/>
                  </a:ext>
                </a:extLst>
              </p:cNvPr>
              <p:cNvSpPr/>
              <p:nvPr/>
            </p:nvSpPr>
            <p:spPr>
              <a:xfrm>
                <a:off x="7185610" y="9293719"/>
                <a:ext cx="3193448" cy="1782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4" name="Rettangolo 163">
                <a:extLst>
                  <a:ext uri="{FF2B5EF4-FFF2-40B4-BE49-F238E27FC236}">
                    <a16:creationId xmlns:a16="http://schemas.microsoft.com/office/drawing/2014/main" id="{8957673B-F5F7-B39E-A355-BF07B928ADE7}"/>
                  </a:ext>
                </a:extLst>
              </p:cNvPr>
              <p:cNvSpPr/>
              <p:nvPr/>
            </p:nvSpPr>
            <p:spPr>
              <a:xfrm>
                <a:off x="10592101" y="9293719"/>
                <a:ext cx="3193448" cy="1782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5" name="Rettangolo 164">
                <a:extLst>
                  <a:ext uri="{FF2B5EF4-FFF2-40B4-BE49-F238E27FC236}">
                    <a16:creationId xmlns:a16="http://schemas.microsoft.com/office/drawing/2014/main" id="{7DA980A8-145A-8D11-D92F-F11F041B8473}"/>
                  </a:ext>
                </a:extLst>
              </p:cNvPr>
              <p:cNvSpPr/>
              <p:nvPr/>
            </p:nvSpPr>
            <p:spPr>
              <a:xfrm>
                <a:off x="13998592" y="9293719"/>
                <a:ext cx="3193448" cy="1782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6" name="Rettangolo 165">
                <a:extLst>
                  <a:ext uri="{FF2B5EF4-FFF2-40B4-BE49-F238E27FC236}">
                    <a16:creationId xmlns:a16="http://schemas.microsoft.com/office/drawing/2014/main" id="{A7E18EBC-8475-D9AA-F7DE-F8133120F759}"/>
                  </a:ext>
                </a:extLst>
              </p:cNvPr>
              <p:cNvSpPr/>
              <p:nvPr/>
            </p:nvSpPr>
            <p:spPr>
              <a:xfrm>
                <a:off x="17405083" y="9293719"/>
                <a:ext cx="3193448" cy="1782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7" name="Rettangolo 166">
                <a:extLst>
                  <a:ext uri="{FF2B5EF4-FFF2-40B4-BE49-F238E27FC236}">
                    <a16:creationId xmlns:a16="http://schemas.microsoft.com/office/drawing/2014/main" id="{2352FCD2-FCA5-BBB4-ED2B-208967F6FC2A}"/>
                  </a:ext>
                </a:extLst>
              </p:cNvPr>
              <p:cNvSpPr/>
              <p:nvPr/>
            </p:nvSpPr>
            <p:spPr>
              <a:xfrm>
                <a:off x="20811574" y="9293719"/>
                <a:ext cx="3193448" cy="1782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8" name="Rettangolo 167">
                <a:extLst>
                  <a:ext uri="{FF2B5EF4-FFF2-40B4-BE49-F238E27FC236}">
                    <a16:creationId xmlns:a16="http://schemas.microsoft.com/office/drawing/2014/main" id="{951AFE57-44DE-524B-7C4D-6ADA5C28234F}"/>
                  </a:ext>
                </a:extLst>
              </p:cNvPr>
              <p:cNvSpPr/>
              <p:nvPr/>
            </p:nvSpPr>
            <p:spPr>
              <a:xfrm>
                <a:off x="372628" y="11511807"/>
                <a:ext cx="3193448" cy="1782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169" name="Picture 66">
                <a:extLst>
                  <a:ext uri="{FF2B5EF4-FFF2-40B4-BE49-F238E27FC236}">
                    <a16:creationId xmlns:a16="http://schemas.microsoft.com/office/drawing/2014/main" id="{C00DA2EB-6B16-6817-C8CD-31104F73EA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243629" y="7636996"/>
                <a:ext cx="3135429" cy="6600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>
                <a:extLst>
                  <a:ext uri="{FF2B5EF4-FFF2-40B4-BE49-F238E27FC236}">
                    <a16:creationId xmlns:a16="http://schemas.microsoft.com/office/drawing/2014/main" id="{D0DE3F34-C64F-AEEF-D77C-C227055E20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5602" t="28302" r="14048" b="26548"/>
              <a:stretch/>
            </p:blipFill>
            <p:spPr bwMode="auto">
              <a:xfrm>
                <a:off x="17555707" y="5016085"/>
                <a:ext cx="2431759" cy="1560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4">
                <a:extLst>
                  <a:ext uri="{FF2B5EF4-FFF2-40B4-BE49-F238E27FC236}">
                    <a16:creationId xmlns:a16="http://schemas.microsoft.com/office/drawing/2014/main" id="{750E6F7F-AFF8-75B9-56B7-3193CA8305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22543" y="2977513"/>
                <a:ext cx="3143533" cy="11584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8">
                <a:extLst>
                  <a:ext uri="{FF2B5EF4-FFF2-40B4-BE49-F238E27FC236}">
                    <a16:creationId xmlns:a16="http://schemas.microsoft.com/office/drawing/2014/main" id="{2CCC3194-E2B0-9890-E1B4-6BEBCA2D56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4118831" y="3027257"/>
                <a:ext cx="2979605" cy="10019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10">
                <a:extLst>
                  <a:ext uri="{FF2B5EF4-FFF2-40B4-BE49-F238E27FC236}">
                    <a16:creationId xmlns:a16="http://schemas.microsoft.com/office/drawing/2014/main" id="{21148616-4015-7DE1-AA9E-4974440CDE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0866162" y="3207282"/>
                <a:ext cx="3138859" cy="6864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16">
                <a:extLst>
                  <a:ext uri="{FF2B5EF4-FFF2-40B4-BE49-F238E27FC236}">
                    <a16:creationId xmlns:a16="http://schemas.microsoft.com/office/drawing/2014/main" id="{483ABF62-88D6-16C3-F474-02453501B7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837764" y="5486910"/>
                <a:ext cx="3007804" cy="7834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18">
                <a:extLst>
                  <a:ext uri="{FF2B5EF4-FFF2-40B4-BE49-F238E27FC236}">
                    <a16:creationId xmlns:a16="http://schemas.microsoft.com/office/drawing/2014/main" id="{5354EBCD-92A3-615E-57BF-1B171448F2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4118382" y="5219028"/>
                <a:ext cx="2953867" cy="10732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2">
                <a:extLst>
                  <a:ext uri="{FF2B5EF4-FFF2-40B4-BE49-F238E27FC236}">
                    <a16:creationId xmlns:a16="http://schemas.microsoft.com/office/drawing/2014/main" id="{C44BA498-D4E9-0BB9-00CC-B771A3F934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3963977" y="7636996"/>
                <a:ext cx="3119869" cy="8473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6">
                <a:extLst>
                  <a:ext uri="{FF2B5EF4-FFF2-40B4-BE49-F238E27FC236}">
                    <a16:creationId xmlns:a16="http://schemas.microsoft.com/office/drawing/2014/main" id="{114AAB78-91B9-E0F5-C83A-CC09F8D0F8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7583511" y="7517399"/>
                <a:ext cx="3005963" cy="952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8">
                <a:extLst>
                  <a:ext uri="{FF2B5EF4-FFF2-40B4-BE49-F238E27FC236}">
                    <a16:creationId xmlns:a16="http://schemas.microsoft.com/office/drawing/2014/main" id="{C35C4193-1D87-A7A9-43A5-7DCBFBEC06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61405" y="9850146"/>
                <a:ext cx="3083591" cy="756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30">
                <a:extLst>
                  <a:ext uri="{FF2B5EF4-FFF2-40B4-BE49-F238E27FC236}">
                    <a16:creationId xmlns:a16="http://schemas.microsoft.com/office/drawing/2014/main" id="{9D9C18CD-A1DB-F31F-ED2D-BC2546F3E4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262844" y="9813873"/>
                <a:ext cx="2970835" cy="929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34">
                <a:extLst>
                  <a:ext uri="{FF2B5EF4-FFF2-40B4-BE49-F238E27FC236}">
                    <a16:creationId xmlns:a16="http://schemas.microsoft.com/office/drawing/2014/main" id="{E0F30795-E7E2-CB87-809D-F4FFBF0750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051883" y="7340917"/>
                <a:ext cx="2647918" cy="11415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" name="Picture 36">
                <a:extLst>
                  <a:ext uri="{FF2B5EF4-FFF2-40B4-BE49-F238E27FC236}">
                    <a16:creationId xmlns:a16="http://schemas.microsoft.com/office/drawing/2014/main" id="{C103F27B-5C65-BF49-866F-611A5C8300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385956" y="4983809"/>
                <a:ext cx="2792601" cy="13794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38">
                <a:extLst>
                  <a:ext uri="{FF2B5EF4-FFF2-40B4-BE49-F238E27FC236}">
                    <a16:creationId xmlns:a16="http://schemas.microsoft.com/office/drawing/2014/main" id="{5C9BDE74-594B-3EB7-FC3D-70E68D1391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7555707" y="3031108"/>
                <a:ext cx="2892197" cy="961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40">
                <a:extLst>
                  <a:ext uri="{FF2B5EF4-FFF2-40B4-BE49-F238E27FC236}">
                    <a16:creationId xmlns:a16="http://schemas.microsoft.com/office/drawing/2014/main" id="{76D2EF92-F69B-1EEA-E1FC-33406CD830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1027918" y="9329932"/>
                <a:ext cx="2815345" cy="15786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46">
                <a:extLst>
                  <a:ext uri="{FF2B5EF4-FFF2-40B4-BE49-F238E27FC236}">
                    <a16:creationId xmlns:a16="http://schemas.microsoft.com/office/drawing/2014/main" id="{301C1015-2B3D-1351-3AA0-84D827A2FA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58148" y="11870418"/>
                <a:ext cx="2890103" cy="1065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50">
                <a:extLst>
                  <a:ext uri="{FF2B5EF4-FFF2-40B4-BE49-F238E27FC236}">
                    <a16:creationId xmlns:a16="http://schemas.microsoft.com/office/drawing/2014/main" id="{86CF60B8-01D0-9193-6E1D-E120F9278B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666219" y="2747377"/>
                <a:ext cx="2232077" cy="16063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56">
                <a:extLst>
                  <a:ext uri="{FF2B5EF4-FFF2-40B4-BE49-F238E27FC236}">
                    <a16:creationId xmlns:a16="http://schemas.microsoft.com/office/drawing/2014/main" id="{D1971F0A-3B97-CF48-1538-D16896FACC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962" t="27420" r="2638" b="27527"/>
              <a:stretch/>
            </p:blipFill>
            <p:spPr bwMode="auto">
              <a:xfrm>
                <a:off x="20962169" y="7259909"/>
                <a:ext cx="2820753" cy="1410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62">
                <a:extLst>
                  <a:ext uri="{FF2B5EF4-FFF2-40B4-BE49-F238E27FC236}">
                    <a16:creationId xmlns:a16="http://schemas.microsoft.com/office/drawing/2014/main" id="{9F9AD67B-D330-FE01-45EF-2EAFD8C9B0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1685521" y="4879764"/>
                <a:ext cx="1443400" cy="17272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64">
                <a:extLst>
                  <a:ext uri="{FF2B5EF4-FFF2-40B4-BE49-F238E27FC236}">
                    <a16:creationId xmlns:a16="http://schemas.microsoft.com/office/drawing/2014/main" id="{1CD7814A-3FFB-3116-19B6-E098BE046C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0674454" y="5261527"/>
                <a:ext cx="2999981" cy="10698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14">
                <a:extLst>
                  <a:ext uri="{FF2B5EF4-FFF2-40B4-BE49-F238E27FC236}">
                    <a16:creationId xmlns:a16="http://schemas.microsoft.com/office/drawing/2014/main" id="{5B692259-C24F-764B-9B5F-EA09C5DDEF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18893" y="7199652"/>
                <a:ext cx="2150831" cy="15347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6">
                <a:extLst>
                  <a:ext uri="{FF2B5EF4-FFF2-40B4-BE49-F238E27FC236}">
                    <a16:creationId xmlns:a16="http://schemas.microsoft.com/office/drawing/2014/main" id="{9D0E02E8-398B-ADF2-C25E-3AFFBD756C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201506" y="2829902"/>
                <a:ext cx="2348673" cy="1448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Immagine 190">
                <a:extLst>
                  <a:ext uri="{FF2B5EF4-FFF2-40B4-BE49-F238E27FC236}">
                    <a16:creationId xmlns:a16="http://schemas.microsoft.com/office/drawing/2014/main" id="{EC21BEA5-2A59-61ED-AA16-5B0A14BC59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98207" y="7580770"/>
                <a:ext cx="3016208" cy="825814"/>
              </a:xfrm>
              <a:prstGeom prst="rect">
                <a:avLst/>
              </a:prstGeom>
            </p:spPr>
          </p:pic>
        </p:grpSp>
        <p:pic>
          <p:nvPicPr>
            <p:cNvPr id="134" name="Immagine 133">
              <a:extLst>
                <a:ext uri="{FF2B5EF4-FFF2-40B4-BE49-F238E27FC236}">
                  <a16:creationId xmlns:a16="http://schemas.microsoft.com/office/drawing/2014/main" id="{C341AD3F-1742-3900-B1B1-4AE530AAE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7924" y="3220125"/>
              <a:ext cx="2876873" cy="792608"/>
            </a:xfrm>
            <a:prstGeom prst="rect">
              <a:avLst/>
            </a:prstGeom>
          </p:spPr>
        </p:pic>
        <p:pic>
          <p:nvPicPr>
            <p:cNvPr id="135" name="Immagine 134">
              <a:extLst>
                <a:ext uri="{FF2B5EF4-FFF2-40B4-BE49-F238E27FC236}">
                  <a16:creationId xmlns:a16="http://schemas.microsoft.com/office/drawing/2014/main" id="{C02970F1-A54A-703A-AFAF-1DF3C29F4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142" y="5401149"/>
              <a:ext cx="2824835" cy="840797"/>
            </a:xfrm>
            <a:prstGeom prst="rect">
              <a:avLst/>
            </a:prstGeom>
          </p:spPr>
        </p:pic>
        <p:pic>
          <p:nvPicPr>
            <p:cNvPr id="136" name="Immagine 135">
              <a:extLst>
                <a:ext uri="{FF2B5EF4-FFF2-40B4-BE49-F238E27FC236}">
                  <a16:creationId xmlns:a16="http://schemas.microsoft.com/office/drawing/2014/main" id="{0FD3AC68-FED3-14DD-ADE0-3423E264B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7763" y="9894969"/>
              <a:ext cx="3029921" cy="802800"/>
            </a:xfrm>
            <a:prstGeom prst="rect">
              <a:avLst/>
            </a:prstGeom>
          </p:spPr>
        </p:pic>
        <p:pic>
          <p:nvPicPr>
            <p:cNvPr id="137" name="Immagine 136">
              <a:extLst>
                <a:ext uri="{FF2B5EF4-FFF2-40B4-BE49-F238E27FC236}">
                  <a16:creationId xmlns:a16="http://schemas.microsoft.com/office/drawing/2014/main" id="{90243A02-79CA-DFB6-2F23-3F257E2B6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3511" y="9487837"/>
              <a:ext cx="2956586" cy="1394616"/>
            </a:xfrm>
            <a:prstGeom prst="rect">
              <a:avLst/>
            </a:prstGeom>
          </p:spPr>
        </p:pic>
        <p:pic>
          <p:nvPicPr>
            <p:cNvPr id="138" name="Immagine 137">
              <a:extLst>
                <a:ext uri="{FF2B5EF4-FFF2-40B4-BE49-F238E27FC236}">
                  <a16:creationId xmlns:a16="http://schemas.microsoft.com/office/drawing/2014/main" id="{2752331E-F685-BA53-0D4F-D0D87EC46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7190" y="9618662"/>
              <a:ext cx="2936247" cy="1190770"/>
            </a:xfrm>
            <a:prstGeom prst="rect">
              <a:avLst/>
            </a:prstGeom>
          </p:spPr>
        </p:pic>
        <p:pic>
          <p:nvPicPr>
            <p:cNvPr id="139" name="Immagine 138">
              <a:extLst>
                <a:ext uri="{FF2B5EF4-FFF2-40B4-BE49-F238E27FC236}">
                  <a16:creationId xmlns:a16="http://schemas.microsoft.com/office/drawing/2014/main" id="{8DAFB4DC-E8DD-327B-38AE-92659D5CD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312" y="9846641"/>
              <a:ext cx="2576095" cy="895350"/>
            </a:xfrm>
            <a:prstGeom prst="rect">
              <a:avLst/>
            </a:prstGeom>
          </p:spPr>
        </p:pic>
      </p:grpSp>
      <p:pic>
        <p:nvPicPr>
          <p:cNvPr id="193" name="Immagine 192">
            <a:extLst>
              <a:ext uri="{FF2B5EF4-FFF2-40B4-BE49-F238E27FC236}">
                <a16:creationId xmlns:a16="http://schemas.microsoft.com/office/drawing/2014/main" id="{214F4F1E-013F-46BF-E86F-67C47A20EB41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6723" y="498470"/>
            <a:ext cx="3555395" cy="676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61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E2CAC-EF44-3556-4AAF-05243763C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E5188CE-BDFE-6AE7-BDCB-F01A1C9D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"/>
            <a:ext cx="10691812" cy="755863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35DD507-9109-69A5-58FF-9D1C54FA925B}"/>
              </a:ext>
            </a:extLst>
          </p:cNvPr>
          <p:cNvSpPr txBox="1"/>
          <p:nvPr/>
        </p:nvSpPr>
        <p:spPr>
          <a:xfrm>
            <a:off x="995362" y="1950680"/>
            <a:ext cx="90058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i="1" u="none" strike="noStrike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I Partner Microsoft</a:t>
            </a:r>
            <a:r>
              <a:rPr lang="it-IT" sz="2800" b="0" i="1" u="none" strike="noStrike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 in Italia sono oltre </a:t>
            </a:r>
            <a:r>
              <a:rPr lang="it-IT" sz="2800" b="1" i="1" u="none" strike="noStrike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20mila di cui </a:t>
            </a:r>
            <a:r>
              <a:rPr lang="it-IT" sz="2800" b="1" i="1" dirty="0">
                <a:solidFill>
                  <a:srgbClr val="222222"/>
                </a:solidFill>
                <a:latin typeface="Verdana" panose="020B0604030504040204" pitchFamily="34" charset="0"/>
              </a:rPr>
              <a:t>pochi</a:t>
            </a:r>
            <a:r>
              <a:rPr lang="it-IT" sz="2800" b="0" i="1" u="none" strike="noStrike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 interagiscono con l’azienda almeno una volta all’anno.</a:t>
            </a:r>
          </a:p>
          <a:p>
            <a:r>
              <a:rPr lang="it-IT" sz="2800" b="0" i="1" u="none" strike="noStrike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La nostra </a:t>
            </a:r>
            <a:r>
              <a:rPr lang="it-IT" sz="2800" b="1" i="1" dirty="0">
                <a:solidFill>
                  <a:srgbClr val="222222"/>
                </a:solidFill>
                <a:latin typeface="Verdana" panose="020B0604030504040204" pitchFamily="34" charset="0"/>
              </a:rPr>
              <a:t>Puglia</a:t>
            </a:r>
            <a:r>
              <a:rPr lang="it-IT" sz="2800" i="1" dirty="0">
                <a:solidFill>
                  <a:srgbClr val="222222"/>
                </a:solidFill>
                <a:latin typeface="Verdana" panose="020B0604030504040204" pitchFamily="34" charset="0"/>
              </a:rPr>
              <a:t> ne vanta oltre </a:t>
            </a:r>
            <a:r>
              <a:rPr lang="it-IT" sz="2800" b="1" i="1" dirty="0">
                <a:solidFill>
                  <a:srgbClr val="222222"/>
                </a:solidFill>
                <a:latin typeface="Verdana" panose="020B0604030504040204" pitchFamily="34" charset="0"/>
              </a:rPr>
              <a:t>4000</a:t>
            </a:r>
            <a:r>
              <a:rPr lang="it-IT" sz="2800" i="1" dirty="0">
                <a:solidFill>
                  <a:srgbClr val="222222"/>
                </a:solidFill>
                <a:latin typeface="Verdana" panose="020B0604030504040204" pitchFamily="34" charset="0"/>
              </a:rPr>
              <a:t>.</a:t>
            </a:r>
            <a:endParaRPr lang="it-IT" sz="2800" b="0" i="1" u="none" strike="noStrike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  <a:p>
            <a:endParaRPr lang="it-IT" sz="2800" i="1" dirty="0">
              <a:solidFill>
                <a:srgbClr val="222222"/>
              </a:solidFill>
              <a:latin typeface="Verdana" panose="020B0604030504040204" pitchFamily="34" charset="0"/>
            </a:endParaRPr>
          </a:p>
          <a:p>
            <a:r>
              <a:rPr lang="it-IT" sz="2800" b="0" i="1" u="none" strike="noStrike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Microsoft vanta una storia di canale lunga 40 anni</a:t>
            </a:r>
            <a:r>
              <a:rPr lang="it-IT" sz="2800" i="1" dirty="0">
                <a:solidFill>
                  <a:srgbClr val="222222"/>
                </a:solidFill>
                <a:latin typeface="Verdana" panose="020B0604030504040204" pitchFamily="34" charset="0"/>
              </a:rPr>
              <a:t> ed</a:t>
            </a:r>
            <a:r>
              <a:rPr lang="it-IT" sz="2800" b="0" i="1" u="none" strike="noStrike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 oggi </a:t>
            </a:r>
            <a:r>
              <a:rPr lang="it-IT" sz="2800" b="1" i="1" dirty="0">
                <a:solidFill>
                  <a:srgbClr val="222222"/>
                </a:solidFill>
                <a:latin typeface="Verdana" panose="020B0604030504040204" pitchFamily="34" charset="0"/>
              </a:rPr>
              <a:t>i partner fungono da collanti e da evangelizzatori di tecnologie, soprattutto nelle PMI.</a:t>
            </a:r>
            <a:endParaRPr lang="it-IT" sz="2800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834DD419-AF42-050E-0546-E4A7BA7BC615}"/>
              </a:ext>
            </a:extLst>
          </p:cNvPr>
          <p:cNvSpPr txBox="1">
            <a:spLocks/>
          </p:cNvSpPr>
          <p:nvPr/>
        </p:nvSpPr>
        <p:spPr>
          <a:xfrm>
            <a:off x="916261" y="374054"/>
            <a:ext cx="5300097" cy="15334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840"/>
              </a:lnSpc>
            </a:pPr>
            <a:r>
              <a:rPr lang="it-IT" b="1" dirty="0">
                <a:solidFill>
                  <a:schemeClr val="accent2"/>
                </a:solidFill>
              </a:rPr>
              <a:t>L’ecosistema dei Partner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0ED6AA3-D8BB-3488-0E16-0C91781954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6723" y="498470"/>
            <a:ext cx="3555395" cy="676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377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DE437-FDBA-39A0-0481-169E32E01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CFCB8F6-C672-9DA6-0098-70746E392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"/>
            <a:ext cx="10691812" cy="755863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6F2EDBE-1B61-AC16-EC73-750767890FA4}"/>
              </a:ext>
            </a:extLst>
          </p:cNvPr>
          <p:cNvSpPr txBox="1"/>
          <p:nvPr/>
        </p:nvSpPr>
        <p:spPr>
          <a:xfrm>
            <a:off x="904874" y="1600577"/>
            <a:ext cx="823912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800" dirty="0">
                <a:solidFill>
                  <a:srgbClr val="05050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 rapporto Unesco del 2023 ci dice che solo il 28,8% delle donne a livello globale riesce ad affermarsi in ambito scientifico e nell’ambito dell’Intelligenza artificiale solo il 22% dei professionisti è composto da donne. </a:t>
            </a:r>
          </a:p>
          <a:p>
            <a:pPr algn="just"/>
            <a:endParaRPr lang="it-IT" sz="2800" dirty="0">
              <a:solidFill>
                <a:srgbClr val="05050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it-IT" sz="2800" dirty="0">
                <a:solidFill>
                  <a:srgbClr val="05050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Finché non avremo un reale equilibrio di generi, </a:t>
            </a:r>
            <a:r>
              <a:rPr lang="it-IT" sz="2800" i="1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culture</a:t>
            </a:r>
            <a:r>
              <a:rPr lang="it-IT" sz="2800" dirty="0">
                <a:solidFill>
                  <a:srgbClr val="05050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religioni negli ecosistemi generativi delle intelligenze artificiali non potremo parlare veramente di un mondo equo ed inclusivo. </a:t>
            </a:r>
            <a:endParaRPr lang="it-IT" sz="28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tolo 2">
            <a:extLst>
              <a:ext uri="{FF2B5EF4-FFF2-40B4-BE49-F238E27FC236}">
                <a16:creationId xmlns:a16="http://schemas.microsoft.com/office/drawing/2014/main" id="{41EA16C6-B13E-679D-5C29-B2315174B042}"/>
              </a:ext>
            </a:extLst>
          </p:cNvPr>
          <p:cNvSpPr txBox="1">
            <a:spLocks/>
          </p:cNvSpPr>
          <p:nvPr/>
        </p:nvSpPr>
        <p:spPr>
          <a:xfrm>
            <a:off x="668611" y="221654"/>
            <a:ext cx="5300097" cy="15334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840"/>
              </a:lnSpc>
            </a:pPr>
            <a:r>
              <a:rPr lang="it-IT" sz="4800" b="1" dirty="0">
                <a:solidFill>
                  <a:schemeClr val="accent2"/>
                </a:solidFill>
              </a:rPr>
              <a:t>Dove siamo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D38B278-2CC2-E732-C811-583E6AE513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6723" y="498470"/>
            <a:ext cx="3555395" cy="676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908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DB315-C59F-6644-1BA4-B0FFD2553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FE543A8-F902-E21E-B615-64490AC0B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"/>
            <a:ext cx="10691812" cy="755863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FF39EF-7660-68F8-220B-A6173388C7A8}"/>
              </a:ext>
            </a:extLst>
          </p:cNvPr>
          <p:cNvSpPr txBox="1"/>
          <p:nvPr/>
        </p:nvSpPr>
        <p:spPr>
          <a:xfrm>
            <a:off x="1054893" y="1872088"/>
            <a:ext cx="858202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it-IT" sz="2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’accesso a tutti alla rivoluzione digitale perché si possa compiere una nuova “</a:t>
            </a:r>
            <a:r>
              <a:rPr lang="it-IT" sz="2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</a:t>
            </a:r>
            <a:r>
              <a:rPr lang="it-IT" sz="2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-evoluzione” della nostra società.</a:t>
            </a:r>
          </a:p>
          <a:p>
            <a:endParaRPr lang="it-IT" sz="28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2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Future4Puglia, la Regione Puglia con l’Assessorato allo Sviluppo Economico e l’Assessorato alla Formazione sono qui per con Microsoft insieme a noi, a tutta la rete di partner, per formare i giovani e i giovanissimi di oggi che diventeranno i professionisti di domani. </a:t>
            </a:r>
            <a:endParaRPr lang="it-IT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tolo 2">
            <a:extLst>
              <a:ext uri="{FF2B5EF4-FFF2-40B4-BE49-F238E27FC236}">
                <a16:creationId xmlns:a16="http://schemas.microsoft.com/office/drawing/2014/main" id="{368A278C-2673-3E9C-9051-295B955714B9}"/>
              </a:ext>
            </a:extLst>
          </p:cNvPr>
          <p:cNvSpPr txBox="1">
            <a:spLocks/>
          </p:cNvSpPr>
          <p:nvPr/>
        </p:nvSpPr>
        <p:spPr>
          <a:xfrm>
            <a:off x="45809" y="338607"/>
            <a:ext cx="5300097" cy="15334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840"/>
              </a:lnSpc>
            </a:pPr>
            <a:r>
              <a:rPr lang="it-IT" sz="4800" b="1" dirty="0">
                <a:solidFill>
                  <a:schemeClr val="accent2"/>
                </a:solidFill>
              </a:rPr>
              <a:t>La Sfida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8ED4AB-132C-22E0-609F-F20E0BDCA0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6723" y="498470"/>
            <a:ext cx="3555395" cy="676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699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E8C2271-DD23-EB5E-B3E5-F296EB88E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"/>
            <a:ext cx="10691812" cy="7558636"/>
          </a:xfrm>
          <a:prstGeom prst="rect">
            <a:avLst/>
          </a:prstGeom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02AC9117-CA78-EE7E-6A22-E6D76014AD6F}"/>
              </a:ext>
            </a:extLst>
          </p:cNvPr>
          <p:cNvSpPr txBox="1">
            <a:spLocks/>
          </p:cNvSpPr>
          <p:nvPr/>
        </p:nvSpPr>
        <p:spPr>
          <a:xfrm>
            <a:off x="2726280" y="3231749"/>
            <a:ext cx="5880125" cy="1325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8800" b="1" dirty="0">
                <a:latin typeface="Gill Sans" panose="020B0502020104020203" pitchFamily="34" charset="-79"/>
                <a:cs typeface="Gill Sans" panose="020B0502020104020203" pitchFamily="34" charset="-79"/>
              </a:rPr>
              <a:t>Contatti</a:t>
            </a: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67844372-5058-6B98-6F38-0E5CA1E74A66}"/>
              </a:ext>
            </a:extLst>
          </p:cNvPr>
          <p:cNvSpPr txBox="1"/>
          <p:nvPr/>
        </p:nvSpPr>
        <p:spPr>
          <a:xfrm>
            <a:off x="2771145" y="4445248"/>
            <a:ext cx="6057900" cy="534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999" spc="29" dirty="0" err="1">
                <a:latin typeface="Calibri" panose="020F0502020204030204" pitchFamily="34" charset="0"/>
                <a:cs typeface="Calibri" panose="020F0502020204030204" pitchFamily="34" charset="0"/>
              </a:rPr>
              <a:t>segreteria@iamcp.it</a:t>
            </a:r>
            <a:endParaRPr lang="en-US" sz="2999" spc="29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7017F90B-1F39-131C-03D0-E614B8FE0790}"/>
              </a:ext>
            </a:extLst>
          </p:cNvPr>
          <p:cNvGrpSpPr/>
          <p:nvPr/>
        </p:nvGrpSpPr>
        <p:grpSpPr>
          <a:xfrm>
            <a:off x="7013340" y="5367139"/>
            <a:ext cx="1015200" cy="805132"/>
            <a:chOff x="7313672" y="4772228"/>
            <a:chExt cx="1015200" cy="805132"/>
          </a:xfrm>
        </p:grpSpPr>
        <p:sp>
          <p:nvSpPr>
            <p:cNvPr id="24" name="Oval 57">
              <a:extLst>
                <a:ext uri="{FF2B5EF4-FFF2-40B4-BE49-F238E27FC236}">
                  <a16:creationId xmlns:a16="http://schemas.microsoft.com/office/drawing/2014/main" id="{F5AAD490-2306-2666-A800-78BD09146FF0}"/>
                </a:ext>
              </a:extLst>
            </p:cNvPr>
            <p:cNvSpPr/>
            <p:nvPr/>
          </p:nvSpPr>
          <p:spPr bwMode="auto">
            <a:xfrm>
              <a:off x="7572212" y="4772228"/>
              <a:ext cx="496790" cy="497641"/>
            </a:xfrm>
            <a:prstGeom prst="ellipse">
              <a:avLst/>
            </a:prstGeom>
            <a:solidFill>
              <a:srgbClr val="37B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5570">
                <a:defRPr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pic>
          <p:nvPicPr>
            <p:cNvPr id="25" name="Elemento grafico 24">
              <a:extLst>
                <a:ext uri="{FF2B5EF4-FFF2-40B4-BE49-F238E27FC236}">
                  <a16:creationId xmlns:a16="http://schemas.microsoft.com/office/drawing/2014/main" id="{A3D0F110-8F33-24D3-76D2-16936EBD7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719014" y="4916178"/>
              <a:ext cx="203186" cy="209741"/>
            </a:xfrm>
            <a:prstGeom prst="rect">
              <a:avLst/>
            </a:prstGeom>
          </p:spPr>
        </p:pic>
        <p:sp>
          <p:nvSpPr>
            <p:cNvPr id="26" name="TextBox 14">
              <a:extLst>
                <a:ext uri="{FF2B5EF4-FFF2-40B4-BE49-F238E27FC236}">
                  <a16:creationId xmlns:a16="http://schemas.microsoft.com/office/drawing/2014/main" id="{DCF1F421-179E-66B1-26F2-1AE36EBCF1F1}"/>
                </a:ext>
              </a:extLst>
            </p:cNvPr>
            <p:cNvSpPr txBox="1"/>
            <p:nvPr/>
          </p:nvSpPr>
          <p:spPr>
            <a:xfrm>
              <a:off x="7313672" y="5105760"/>
              <a:ext cx="1015200" cy="471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1100" spc="29" dirty="0">
                  <a:latin typeface="Calibri" panose="020F0502020204030204" pitchFamily="34" charset="0"/>
                  <a:cs typeface="Calibri" panose="020F0502020204030204" pitchFamily="34" charset="0"/>
                </a:rPr>
                <a:t>WWW.IAMCP.IT</a:t>
              </a:r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E71D5D95-C383-64A1-ABEB-125A43BDE32D}"/>
              </a:ext>
            </a:extLst>
          </p:cNvPr>
          <p:cNvGrpSpPr/>
          <p:nvPr/>
        </p:nvGrpSpPr>
        <p:grpSpPr>
          <a:xfrm>
            <a:off x="5777828" y="5368391"/>
            <a:ext cx="1013869" cy="803171"/>
            <a:chOff x="6173023" y="4773480"/>
            <a:chExt cx="1013869" cy="803171"/>
          </a:xfrm>
        </p:grpSpPr>
        <p:sp>
          <p:nvSpPr>
            <p:cNvPr id="28" name="Oval 54">
              <a:extLst>
                <a:ext uri="{FF2B5EF4-FFF2-40B4-BE49-F238E27FC236}">
                  <a16:creationId xmlns:a16="http://schemas.microsoft.com/office/drawing/2014/main" id="{7D5F404D-7558-72A3-5899-9AFB50848EA0}"/>
                </a:ext>
              </a:extLst>
            </p:cNvPr>
            <p:cNvSpPr/>
            <p:nvPr/>
          </p:nvSpPr>
          <p:spPr bwMode="auto">
            <a:xfrm>
              <a:off x="6431563" y="4773480"/>
              <a:ext cx="496789" cy="496788"/>
            </a:xfrm>
            <a:prstGeom prst="ellipse">
              <a:avLst/>
            </a:prstGeom>
            <a:solidFill>
              <a:srgbClr val="37B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5570">
                <a:defRPr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29" name="Freeform 141">
              <a:extLst>
                <a:ext uri="{FF2B5EF4-FFF2-40B4-BE49-F238E27FC236}">
                  <a16:creationId xmlns:a16="http://schemas.microsoft.com/office/drawing/2014/main" id="{67C769AB-21CF-4E58-ED22-8D3729BC4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3611" y="4945064"/>
              <a:ext cx="212693" cy="153619"/>
            </a:xfrm>
            <a:custGeom>
              <a:avLst/>
              <a:gdLst>
                <a:gd name="T0" fmla="*/ 67 w 68"/>
                <a:gd name="T1" fmla="*/ 41 h 49"/>
                <a:gd name="T2" fmla="*/ 59 w 68"/>
                <a:gd name="T3" fmla="*/ 48 h 49"/>
                <a:gd name="T4" fmla="*/ 34 w 68"/>
                <a:gd name="T5" fmla="*/ 49 h 49"/>
                <a:gd name="T6" fmla="*/ 8 w 68"/>
                <a:gd name="T7" fmla="*/ 48 h 49"/>
                <a:gd name="T8" fmla="*/ 1 w 68"/>
                <a:gd name="T9" fmla="*/ 41 h 49"/>
                <a:gd name="T10" fmla="*/ 0 w 68"/>
                <a:gd name="T11" fmla="*/ 25 h 49"/>
                <a:gd name="T12" fmla="*/ 1 w 68"/>
                <a:gd name="T13" fmla="*/ 8 h 49"/>
                <a:gd name="T14" fmla="*/ 8 w 68"/>
                <a:gd name="T15" fmla="*/ 1 h 49"/>
                <a:gd name="T16" fmla="*/ 34 w 68"/>
                <a:gd name="T17" fmla="*/ 0 h 49"/>
                <a:gd name="T18" fmla="*/ 59 w 68"/>
                <a:gd name="T19" fmla="*/ 1 h 49"/>
                <a:gd name="T20" fmla="*/ 67 w 68"/>
                <a:gd name="T21" fmla="*/ 8 h 49"/>
                <a:gd name="T22" fmla="*/ 68 w 68"/>
                <a:gd name="T23" fmla="*/ 25 h 49"/>
                <a:gd name="T24" fmla="*/ 67 w 68"/>
                <a:gd name="T25" fmla="*/ 41 h 49"/>
                <a:gd name="T26" fmla="*/ 47 w 68"/>
                <a:gd name="T27" fmla="*/ 23 h 49"/>
                <a:gd name="T28" fmla="*/ 28 w 68"/>
                <a:gd name="T29" fmla="*/ 11 h 49"/>
                <a:gd name="T30" fmla="*/ 25 w 68"/>
                <a:gd name="T31" fmla="*/ 10 h 49"/>
                <a:gd name="T32" fmla="*/ 24 w 68"/>
                <a:gd name="T33" fmla="*/ 13 h 49"/>
                <a:gd name="T34" fmla="*/ 24 w 68"/>
                <a:gd name="T35" fmla="*/ 37 h 49"/>
                <a:gd name="T36" fmla="*/ 25 w 68"/>
                <a:gd name="T37" fmla="*/ 39 h 49"/>
                <a:gd name="T38" fmla="*/ 26 w 68"/>
                <a:gd name="T39" fmla="*/ 39 h 49"/>
                <a:gd name="T40" fmla="*/ 28 w 68"/>
                <a:gd name="T41" fmla="*/ 39 h 49"/>
                <a:gd name="T42" fmla="*/ 47 w 68"/>
                <a:gd name="T43" fmla="*/ 27 h 49"/>
                <a:gd name="T44" fmla="*/ 48 w 68"/>
                <a:gd name="T45" fmla="*/ 25 h 49"/>
                <a:gd name="T46" fmla="*/ 47 w 68"/>
                <a:gd name="T47" fmla="*/ 23 h 4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8"/>
                <a:gd name="T73" fmla="*/ 0 h 49"/>
                <a:gd name="T74" fmla="*/ 68 w 68"/>
                <a:gd name="T75" fmla="*/ 49 h 4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8" h="49">
                  <a:moveTo>
                    <a:pt x="67" y="41"/>
                  </a:moveTo>
                  <a:cubicBezTo>
                    <a:pt x="66" y="45"/>
                    <a:pt x="63" y="48"/>
                    <a:pt x="59" y="48"/>
                  </a:cubicBezTo>
                  <a:cubicBezTo>
                    <a:pt x="51" y="49"/>
                    <a:pt x="42" y="49"/>
                    <a:pt x="34" y="49"/>
                  </a:cubicBezTo>
                  <a:cubicBezTo>
                    <a:pt x="25" y="49"/>
                    <a:pt x="17" y="49"/>
                    <a:pt x="8" y="48"/>
                  </a:cubicBezTo>
                  <a:cubicBezTo>
                    <a:pt x="5" y="48"/>
                    <a:pt x="2" y="45"/>
                    <a:pt x="1" y="41"/>
                  </a:cubicBezTo>
                  <a:cubicBezTo>
                    <a:pt x="0" y="36"/>
                    <a:pt x="0" y="30"/>
                    <a:pt x="0" y="25"/>
                  </a:cubicBezTo>
                  <a:cubicBezTo>
                    <a:pt x="0" y="19"/>
                    <a:pt x="0" y="14"/>
                    <a:pt x="1" y="8"/>
                  </a:cubicBezTo>
                  <a:cubicBezTo>
                    <a:pt x="2" y="5"/>
                    <a:pt x="5" y="2"/>
                    <a:pt x="8" y="1"/>
                  </a:cubicBezTo>
                  <a:cubicBezTo>
                    <a:pt x="17" y="0"/>
                    <a:pt x="25" y="0"/>
                    <a:pt x="34" y="0"/>
                  </a:cubicBezTo>
                  <a:cubicBezTo>
                    <a:pt x="42" y="0"/>
                    <a:pt x="51" y="0"/>
                    <a:pt x="59" y="1"/>
                  </a:cubicBezTo>
                  <a:cubicBezTo>
                    <a:pt x="63" y="2"/>
                    <a:pt x="66" y="5"/>
                    <a:pt x="67" y="8"/>
                  </a:cubicBezTo>
                  <a:cubicBezTo>
                    <a:pt x="68" y="14"/>
                    <a:pt x="68" y="19"/>
                    <a:pt x="68" y="25"/>
                  </a:cubicBezTo>
                  <a:cubicBezTo>
                    <a:pt x="68" y="30"/>
                    <a:pt x="68" y="36"/>
                    <a:pt x="67" y="41"/>
                  </a:cubicBezTo>
                  <a:close/>
                  <a:moveTo>
                    <a:pt x="47" y="23"/>
                  </a:move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6" y="10"/>
                    <a:pt x="25" y="10"/>
                  </a:cubicBezTo>
                  <a:cubicBezTo>
                    <a:pt x="25" y="11"/>
                    <a:pt x="24" y="12"/>
                    <a:pt x="24" y="13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38"/>
                    <a:pt x="25" y="39"/>
                    <a:pt x="25" y="39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7" y="39"/>
                    <a:pt x="27" y="39"/>
                    <a:pt x="28" y="39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8" y="26"/>
                    <a:pt x="48" y="26"/>
                    <a:pt x="48" y="25"/>
                  </a:cubicBezTo>
                  <a:cubicBezTo>
                    <a:pt x="48" y="24"/>
                    <a:pt x="48" y="23"/>
                    <a:pt x="47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6" tIns="60963" rIns="121926" bIns="60963"/>
            <a:lstStyle/>
            <a:p>
              <a:endParaRPr lang="en-US" sz="1100" dirty="0">
                <a:cs typeface="Arial"/>
              </a:endParaRPr>
            </a:p>
          </p:txBody>
        </p:sp>
        <p:sp>
          <p:nvSpPr>
            <p:cNvPr id="30" name="TextBox 14">
              <a:extLst>
                <a:ext uri="{FF2B5EF4-FFF2-40B4-BE49-F238E27FC236}">
                  <a16:creationId xmlns:a16="http://schemas.microsoft.com/office/drawing/2014/main" id="{A3494CA9-55C1-9A2E-0855-92B0657E71F4}"/>
                </a:ext>
              </a:extLst>
            </p:cNvPr>
            <p:cNvSpPr txBox="1"/>
            <p:nvPr/>
          </p:nvSpPr>
          <p:spPr>
            <a:xfrm>
              <a:off x="6173023" y="5106586"/>
              <a:ext cx="1013869" cy="4700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1100" spc="29" dirty="0">
                  <a:latin typeface="Calibri" panose="020F0502020204030204" pitchFamily="34" charset="0"/>
                  <a:cs typeface="Calibri" panose="020F0502020204030204" pitchFamily="34" charset="0"/>
                </a:rPr>
                <a:t>YOUTUBE</a:t>
              </a:r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B19503AC-595E-24FB-F897-C2AC87F4ED69}"/>
              </a:ext>
            </a:extLst>
          </p:cNvPr>
          <p:cNvGrpSpPr/>
          <p:nvPr/>
        </p:nvGrpSpPr>
        <p:grpSpPr>
          <a:xfrm>
            <a:off x="4540986" y="5368391"/>
            <a:ext cx="1015200" cy="803171"/>
            <a:chOff x="5121054" y="4773480"/>
            <a:chExt cx="1015200" cy="803171"/>
          </a:xfrm>
        </p:grpSpPr>
        <p:sp>
          <p:nvSpPr>
            <p:cNvPr id="32" name="Oval 51">
              <a:extLst>
                <a:ext uri="{FF2B5EF4-FFF2-40B4-BE49-F238E27FC236}">
                  <a16:creationId xmlns:a16="http://schemas.microsoft.com/office/drawing/2014/main" id="{45CC6E00-86CD-8044-8329-252D113494C1}"/>
                </a:ext>
              </a:extLst>
            </p:cNvPr>
            <p:cNvSpPr/>
            <p:nvPr/>
          </p:nvSpPr>
          <p:spPr bwMode="auto">
            <a:xfrm>
              <a:off x="5380260" y="4773480"/>
              <a:ext cx="496788" cy="496788"/>
            </a:xfrm>
            <a:prstGeom prst="ellipse">
              <a:avLst/>
            </a:prstGeom>
            <a:solidFill>
              <a:srgbClr val="37B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5570">
                <a:defRPr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33" name="Freeform 78">
              <a:extLst>
                <a:ext uri="{FF2B5EF4-FFF2-40B4-BE49-F238E27FC236}">
                  <a16:creationId xmlns:a16="http://schemas.microsoft.com/office/drawing/2014/main" id="{D9F0EA5E-3B76-C45F-3D43-78CA70B80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25" y="4918906"/>
              <a:ext cx="107059" cy="205935"/>
            </a:xfrm>
            <a:custGeom>
              <a:avLst/>
              <a:gdLst>
                <a:gd name="T0" fmla="*/ 35 w 35"/>
                <a:gd name="T1" fmla="*/ 11 h 67"/>
                <a:gd name="T2" fmla="*/ 29 w 35"/>
                <a:gd name="T3" fmla="*/ 11 h 67"/>
                <a:gd name="T4" fmla="*/ 23 w 35"/>
                <a:gd name="T5" fmla="*/ 17 h 67"/>
                <a:gd name="T6" fmla="*/ 23 w 35"/>
                <a:gd name="T7" fmla="*/ 25 h 67"/>
                <a:gd name="T8" fmla="*/ 35 w 35"/>
                <a:gd name="T9" fmla="*/ 25 h 67"/>
                <a:gd name="T10" fmla="*/ 33 w 35"/>
                <a:gd name="T11" fmla="*/ 37 h 67"/>
                <a:gd name="T12" fmla="*/ 23 w 35"/>
                <a:gd name="T13" fmla="*/ 37 h 67"/>
                <a:gd name="T14" fmla="*/ 23 w 35"/>
                <a:gd name="T15" fmla="*/ 67 h 67"/>
                <a:gd name="T16" fmla="*/ 11 w 35"/>
                <a:gd name="T17" fmla="*/ 67 h 67"/>
                <a:gd name="T18" fmla="*/ 11 w 35"/>
                <a:gd name="T19" fmla="*/ 37 h 67"/>
                <a:gd name="T20" fmla="*/ 0 w 35"/>
                <a:gd name="T21" fmla="*/ 37 h 67"/>
                <a:gd name="T22" fmla="*/ 0 w 35"/>
                <a:gd name="T23" fmla="*/ 25 h 67"/>
                <a:gd name="T24" fmla="*/ 11 w 35"/>
                <a:gd name="T25" fmla="*/ 25 h 67"/>
                <a:gd name="T26" fmla="*/ 11 w 35"/>
                <a:gd name="T27" fmla="*/ 16 h 67"/>
                <a:gd name="T28" fmla="*/ 26 w 35"/>
                <a:gd name="T29" fmla="*/ 0 h 67"/>
                <a:gd name="T30" fmla="*/ 35 w 35"/>
                <a:gd name="T31" fmla="*/ 1 h 67"/>
                <a:gd name="T32" fmla="*/ 35 w 35"/>
                <a:gd name="T33" fmla="*/ 11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7"/>
                <a:gd name="T53" fmla="*/ 35 w 35"/>
                <a:gd name="T54" fmla="*/ 67 h 6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7">
                  <a:moveTo>
                    <a:pt x="35" y="11"/>
                  </a:moveTo>
                  <a:cubicBezTo>
                    <a:pt x="29" y="11"/>
                    <a:pt x="29" y="11"/>
                    <a:pt x="29" y="11"/>
                  </a:cubicBezTo>
                  <a:cubicBezTo>
                    <a:pt x="24" y="11"/>
                    <a:pt x="23" y="14"/>
                    <a:pt x="23" y="17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6"/>
                    <a:pt x="17" y="0"/>
                    <a:pt x="26" y="0"/>
                  </a:cubicBezTo>
                  <a:cubicBezTo>
                    <a:pt x="30" y="0"/>
                    <a:pt x="34" y="1"/>
                    <a:pt x="35" y="1"/>
                  </a:cubicBezTo>
                  <a:lnTo>
                    <a:pt x="35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6" tIns="60963" rIns="121926" bIns="60963"/>
            <a:lstStyle/>
            <a:p>
              <a:endParaRPr lang="en-US" sz="1100" dirty="0">
                <a:cs typeface="Arial"/>
              </a:endParaRPr>
            </a:p>
          </p:txBody>
        </p:sp>
        <p:sp>
          <p:nvSpPr>
            <p:cNvPr id="34" name="TextBox 14">
              <a:extLst>
                <a:ext uri="{FF2B5EF4-FFF2-40B4-BE49-F238E27FC236}">
                  <a16:creationId xmlns:a16="http://schemas.microsoft.com/office/drawing/2014/main" id="{79B43770-B62F-E237-F085-C6F05977B652}"/>
                </a:ext>
              </a:extLst>
            </p:cNvPr>
            <p:cNvSpPr txBox="1"/>
            <p:nvPr/>
          </p:nvSpPr>
          <p:spPr>
            <a:xfrm>
              <a:off x="5121054" y="5106586"/>
              <a:ext cx="1015200" cy="4700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1100" spc="29" dirty="0">
                  <a:latin typeface="Calibri" panose="020F0502020204030204" pitchFamily="34" charset="0"/>
                  <a:cs typeface="Calibri" panose="020F0502020204030204" pitchFamily="34" charset="0"/>
                </a:rPr>
                <a:t>FACEBOOK</a:t>
              </a:r>
            </a:p>
          </p:txBody>
        </p:sp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8FE7316D-297B-8587-CCC3-F19FF4B87F56}"/>
              </a:ext>
            </a:extLst>
          </p:cNvPr>
          <p:cNvGrpSpPr/>
          <p:nvPr/>
        </p:nvGrpSpPr>
        <p:grpSpPr>
          <a:xfrm>
            <a:off x="3304144" y="5367141"/>
            <a:ext cx="1015200" cy="803171"/>
            <a:chOff x="4024748" y="4772230"/>
            <a:chExt cx="1015200" cy="803171"/>
          </a:xfrm>
        </p:grpSpPr>
        <p:sp>
          <p:nvSpPr>
            <p:cNvPr id="36" name="Oval 58">
              <a:extLst>
                <a:ext uri="{FF2B5EF4-FFF2-40B4-BE49-F238E27FC236}">
                  <a16:creationId xmlns:a16="http://schemas.microsoft.com/office/drawing/2014/main" id="{66A938AA-5A4F-560D-74FC-AC256BB0DB4D}"/>
                </a:ext>
              </a:extLst>
            </p:cNvPr>
            <p:cNvSpPr/>
            <p:nvPr/>
          </p:nvSpPr>
          <p:spPr bwMode="auto">
            <a:xfrm>
              <a:off x="4283954" y="4772230"/>
              <a:ext cx="496788" cy="496788"/>
            </a:xfrm>
            <a:prstGeom prst="ellipse">
              <a:avLst/>
            </a:prstGeom>
            <a:solidFill>
              <a:srgbClr val="37B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5570">
                <a:defRPr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37" name="Freeform 117">
              <a:extLst>
                <a:ext uri="{FF2B5EF4-FFF2-40B4-BE49-F238E27FC236}">
                  <a16:creationId xmlns:a16="http://schemas.microsoft.com/office/drawing/2014/main" id="{460D9D98-2527-CC83-9300-7E90E4EF0F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8495" y="4929608"/>
              <a:ext cx="187707" cy="182032"/>
            </a:xfrm>
            <a:custGeom>
              <a:avLst/>
              <a:gdLst>
                <a:gd name="T0" fmla="*/ 6 w 55"/>
                <a:gd name="T1" fmla="*/ 13 h 53"/>
                <a:gd name="T2" fmla="*/ 6 w 55"/>
                <a:gd name="T3" fmla="*/ 13 h 53"/>
                <a:gd name="T4" fmla="*/ 0 w 55"/>
                <a:gd name="T5" fmla="*/ 7 h 53"/>
                <a:gd name="T6" fmla="*/ 6 w 55"/>
                <a:gd name="T7" fmla="*/ 0 h 53"/>
                <a:gd name="T8" fmla="*/ 13 w 55"/>
                <a:gd name="T9" fmla="*/ 7 h 53"/>
                <a:gd name="T10" fmla="*/ 6 w 55"/>
                <a:gd name="T11" fmla="*/ 13 h 53"/>
                <a:gd name="T12" fmla="*/ 12 w 55"/>
                <a:gd name="T13" fmla="*/ 53 h 53"/>
                <a:gd name="T14" fmla="*/ 0 w 55"/>
                <a:gd name="T15" fmla="*/ 53 h 53"/>
                <a:gd name="T16" fmla="*/ 0 w 55"/>
                <a:gd name="T17" fmla="*/ 17 h 53"/>
                <a:gd name="T18" fmla="*/ 12 w 55"/>
                <a:gd name="T19" fmla="*/ 17 h 53"/>
                <a:gd name="T20" fmla="*/ 12 w 55"/>
                <a:gd name="T21" fmla="*/ 53 h 53"/>
                <a:gd name="T22" fmla="*/ 55 w 55"/>
                <a:gd name="T23" fmla="*/ 53 h 53"/>
                <a:gd name="T24" fmla="*/ 43 w 55"/>
                <a:gd name="T25" fmla="*/ 53 h 53"/>
                <a:gd name="T26" fmla="*/ 43 w 55"/>
                <a:gd name="T27" fmla="*/ 34 h 53"/>
                <a:gd name="T28" fmla="*/ 37 w 55"/>
                <a:gd name="T29" fmla="*/ 26 h 53"/>
                <a:gd name="T30" fmla="*/ 31 w 55"/>
                <a:gd name="T31" fmla="*/ 30 h 53"/>
                <a:gd name="T32" fmla="*/ 30 w 55"/>
                <a:gd name="T33" fmla="*/ 33 h 53"/>
                <a:gd name="T34" fmla="*/ 30 w 55"/>
                <a:gd name="T35" fmla="*/ 53 h 53"/>
                <a:gd name="T36" fmla="*/ 19 w 55"/>
                <a:gd name="T37" fmla="*/ 53 h 53"/>
                <a:gd name="T38" fmla="*/ 19 w 55"/>
                <a:gd name="T39" fmla="*/ 17 h 53"/>
                <a:gd name="T40" fmla="*/ 30 w 55"/>
                <a:gd name="T41" fmla="*/ 17 h 53"/>
                <a:gd name="T42" fmla="*/ 30 w 55"/>
                <a:gd name="T43" fmla="*/ 23 h 53"/>
                <a:gd name="T44" fmla="*/ 30 w 55"/>
                <a:gd name="T45" fmla="*/ 23 h 53"/>
                <a:gd name="T46" fmla="*/ 41 w 55"/>
                <a:gd name="T47" fmla="*/ 17 h 53"/>
                <a:gd name="T48" fmla="*/ 55 w 55"/>
                <a:gd name="T49" fmla="*/ 33 h 53"/>
                <a:gd name="T50" fmla="*/ 55 w 55"/>
                <a:gd name="T51" fmla="*/ 53 h 5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5"/>
                <a:gd name="T79" fmla="*/ 0 h 53"/>
                <a:gd name="T80" fmla="*/ 55 w 55"/>
                <a:gd name="T81" fmla="*/ 53 h 5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5" h="53">
                  <a:moveTo>
                    <a:pt x="6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0" y="0"/>
                    <a:pt x="13" y="3"/>
                    <a:pt x="13" y="7"/>
                  </a:cubicBezTo>
                  <a:cubicBezTo>
                    <a:pt x="13" y="10"/>
                    <a:pt x="10" y="13"/>
                    <a:pt x="6" y="13"/>
                  </a:cubicBezTo>
                  <a:close/>
                  <a:moveTo>
                    <a:pt x="12" y="53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2" y="17"/>
                    <a:pt x="12" y="17"/>
                    <a:pt x="12" y="17"/>
                  </a:cubicBezTo>
                  <a:lnTo>
                    <a:pt x="12" y="53"/>
                  </a:lnTo>
                  <a:close/>
                  <a:moveTo>
                    <a:pt x="55" y="53"/>
                  </a:moveTo>
                  <a:cubicBezTo>
                    <a:pt x="43" y="53"/>
                    <a:pt x="43" y="53"/>
                    <a:pt x="43" y="5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29"/>
                    <a:pt x="41" y="26"/>
                    <a:pt x="37" y="26"/>
                  </a:cubicBezTo>
                  <a:cubicBezTo>
                    <a:pt x="34" y="26"/>
                    <a:pt x="32" y="28"/>
                    <a:pt x="31" y="30"/>
                  </a:cubicBezTo>
                  <a:cubicBezTo>
                    <a:pt x="31" y="31"/>
                    <a:pt x="30" y="32"/>
                    <a:pt x="30" y="3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21"/>
                    <a:pt x="19" y="17"/>
                    <a:pt x="19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2" y="20"/>
                    <a:pt x="35" y="17"/>
                    <a:pt x="41" y="17"/>
                  </a:cubicBezTo>
                  <a:cubicBezTo>
                    <a:pt x="49" y="17"/>
                    <a:pt x="55" y="22"/>
                    <a:pt x="55" y="33"/>
                  </a:cubicBezTo>
                  <a:lnTo>
                    <a:pt x="55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6" tIns="60963" rIns="121926" bIns="60963"/>
            <a:lstStyle/>
            <a:p>
              <a:endParaRPr lang="en-US" sz="1100" dirty="0">
                <a:cs typeface="Arial"/>
              </a:endParaRPr>
            </a:p>
          </p:txBody>
        </p:sp>
        <p:sp>
          <p:nvSpPr>
            <p:cNvPr id="38" name="TextBox 14">
              <a:extLst>
                <a:ext uri="{FF2B5EF4-FFF2-40B4-BE49-F238E27FC236}">
                  <a16:creationId xmlns:a16="http://schemas.microsoft.com/office/drawing/2014/main" id="{03AC36A6-C2B1-B66C-423A-471AB9A4AF9F}"/>
                </a:ext>
              </a:extLst>
            </p:cNvPr>
            <p:cNvSpPr txBox="1"/>
            <p:nvPr/>
          </p:nvSpPr>
          <p:spPr>
            <a:xfrm>
              <a:off x="4024748" y="5105336"/>
              <a:ext cx="1015200" cy="4700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1100" spc="29" dirty="0">
                  <a:latin typeface="Calibri" panose="020F0502020204030204" pitchFamily="34" charset="0"/>
                  <a:cs typeface="Calibri" panose="020F0502020204030204" pitchFamily="34" charset="0"/>
                </a:rPr>
                <a:t>LINKEDIN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810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873</TotalTime>
  <Words>234</Words>
  <Application>Microsoft Macintosh PowerPoint</Application>
  <PresentationFormat>Personalizzato</PresentationFormat>
  <Paragraphs>29</Paragraphs>
  <Slides>8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7" baseType="lpstr">
      <vt:lpstr>Aptos</vt:lpstr>
      <vt:lpstr>Arial</vt:lpstr>
      <vt:lpstr>Calibri</vt:lpstr>
      <vt:lpstr>Calibri Light</vt:lpstr>
      <vt:lpstr>Gill Sans</vt:lpstr>
      <vt:lpstr>Gill Sans SemiBold</vt:lpstr>
      <vt:lpstr>Open Sans Light</vt:lpstr>
      <vt:lpstr>Verdana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elena salzano</dc:creator>
  <cp:lastModifiedBy>Fabrizio Benvenuto</cp:lastModifiedBy>
  <cp:revision>3</cp:revision>
  <dcterms:created xsi:type="dcterms:W3CDTF">2023-11-29T16:25:33Z</dcterms:created>
  <dcterms:modified xsi:type="dcterms:W3CDTF">2023-12-11T07:40:27Z</dcterms:modified>
</cp:coreProperties>
</file>